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95" r:id="rId27"/>
    <p:sldId id="282" r:id="rId28"/>
    <p:sldId id="283" r:id="rId29"/>
    <p:sldId id="284" r:id="rId30"/>
    <p:sldId id="285" r:id="rId31"/>
    <p:sldId id="286" r:id="rId32"/>
    <p:sldId id="299" r:id="rId33"/>
    <p:sldId id="300" r:id="rId34"/>
    <p:sldId id="301" r:id="rId35"/>
    <p:sldId id="302" r:id="rId36"/>
    <p:sldId id="294" r:id="rId37"/>
    <p:sldId id="303" r:id="rId38"/>
    <p:sldId id="287" r:id="rId39"/>
    <p:sldId id="288" r:id="rId40"/>
    <p:sldId id="289" r:id="rId41"/>
    <p:sldId id="291" r:id="rId42"/>
    <p:sldId id="292" r:id="rId43"/>
    <p:sldId id="296" r:id="rId44"/>
    <p:sldId id="293" r:id="rId45"/>
    <p:sldId id="290" r:id="rId46"/>
    <p:sldId id="298"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horzBarState="maximized">
    <p:restoredLeft sz="34556" autoAdjust="0"/>
    <p:restoredTop sz="99742" autoAdjust="0"/>
  </p:normalViewPr>
  <p:slideViewPr>
    <p:cSldViewPr snapToGrid="0" snapToObjects="1">
      <p:cViewPr>
        <p:scale>
          <a:sx n="100" d="100"/>
          <a:sy n="100" d="100"/>
        </p:scale>
        <p:origin x="40" y="1488"/>
      </p:cViewPr>
      <p:guideLst>
        <p:guide orient="horz" pos="2160"/>
        <p:guide pos="2880"/>
      </p:guideLst>
    </p:cSldViewPr>
  </p:slideViewPr>
  <p:outlineViewPr>
    <p:cViewPr>
      <p:scale>
        <a:sx n="33" d="100"/>
        <a:sy n="33" d="100"/>
      </p:scale>
      <p:origin x="0" y="595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4CFDF5-1D82-4F4E-93A7-D03D8CA8772D}" type="datetimeFigureOut">
              <a:rPr lang="en-US" smtClean="0"/>
              <a:t>4/1/16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411283-770A-B54B-8509-ADB6EA8753E1}" type="slidenum">
              <a:rPr lang="en-US" smtClean="0"/>
              <a:t>‹#›</a:t>
            </a:fld>
            <a:endParaRPr lang="en-US"/>
          </a:p>
        </p:txBody>
      </p:sp>
    </p:spTree>
    <p:extLst>
      <p:ext uri="{BB962C8B-B14F-4D97-AF65-F5344CB8AC3E}">
        <p14:creationId xmlns:p14="http://schemas.microsoft.com/office/powerpoint/2010/main" val="34611379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Exercise: Get mindful, mill around and study how you connect with others.  Move towards, away, cling, freeze.  What do you believe about relationships</a:t>
            </a:r>
          </a:p>
          <a:p>
            <a:endParaRPr lang="en-US" dirty="0" smtClean="0"/>
          </a:p>
          <a:p>
            <a:r>
              <a:rPr lang="en-US" dirty="0" smtClean="0"/>
              <a:t>Lets explore some of the brain structures and functions that</a:t>
            </a:r>
            <a:r>
              <a:rPr lang="en-US" baseline="0" dirty="0" smtClean="0"/>
              <a:t> influence attachment.</a:t>
            </a:r>
            <a:endParaRPr lang="en-US" dirty="0"/>
          </a:p>
        </p:txBody>
      </p:sp>
      <p:sp>
        <p:nvSpPr>
          <p:cNvPr id="4" name="Slide Number Placeholder 3"/>
          <p:cNvSpPr>
            <a:spLocks noGrp="1"/>
          </p:cNvSpPr>
          <p:nvPr>
            <p:ph type="sldNum" sz="quarter" idx="10"/>
          </p:nvPr>
        </p:nvSpPr>
        <p:spPr/>
        <p:txBody>
          <a:bodyPr/>
          <a:lstStyle/>
          <a:p>
            <a:fld id="{00411283-770A-B54B-8509-ADB6EA8753E1}" type="slidenum">
              <a:rPr lang="en-US" smtClean="0"/>
              <a:t>2</a:t>
            </a:fld>
            <a:endParaRPr lang="en-US"/>
          </a:p>
        </p:txBody>
      </p:sp>
    </p:spTree>
    <p:extLst>
      <p:ext uri="{BB962C8B-B14F-4D97-AF65-F5344CB8AC3E}">
        <p14:creationId xmlns:p14="http://schemas.microsoft.com/office/powerpoint/2010/main" val="3951544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Exercise: Think of way that you defend self: intellectualize, dissociate, withdraw, cling, deny. Imagine someone helping you with that.  Who would it be?  No trying to get you to stop, but cheerleading,</a:t>
            </a:r>
            <a:r>
              <a:rPr lang="en-US" baseline="0" dirty="0" smtClean="0"/>
              <a:t> </a:t>
            </a:r>
            <a:r>
              <a:rPr lang="en-US" baseline="0" dirty="0" err="1" smtClean="0"/>
              <a:t>advoising</a:t>
            </a:r>
            <a:r>
              <a:rPr lang="en-US" baseline="0" dirty="0" smtClean="0"/>
              <a:t> on how to do it better,  encouraging, helping you with contractions around breathing or </a:t>
            </a:r>
            <a:r>
              <a:rPr lang="en-US" baseline="0" dirty="0" err="1" smtClean="0"/>
              <a:t>msucular</a:t>
            </a:r>
            <a:r>
              <a:rPr lang="en-US" baseline="0" dirty="0" smtClean="0"/>
              <a:t> tension, etc..</a:t>
            </a:r>
            <a:endParaRPr lang="en-US" dirty="0"/>
          </a:p>
        </p:txBody>
      </p:sp>
      <p:sp>
        <p:nvSpPr>
          <p:cNvPr id="4" name="Slide Number Placeholder 3"/>
          <p:cNvSpPr>
            <a:spLocks noGrp="1"/>
          </p:cNvSpPr>
          <p:nvPr>
            <p:ph type="sldNum" sz="quarter" idx="10"/>
          </p:nvPr>
        </p:nvSpPr>
        <p:spPr/>
        <p:txBody>
          <a:bodyPr/>
          <a:lstStyle/>
          <a:p>
            <a:fld id="{00411283-770A-B54B-8509-ADB6EA8753E1}" type="slidenum">
              <a:rPr lang="en-US" smtClean="0"/>
              <a:t>24</a:t>
            </a:fld>
            <a:endParaRPr lang="en-US"/>
          </a:p>
        </p:txBody>
      </p:sp>
    </p:spTree>
    <p:extLst>
      <p:ext uri="{BB962C8B-B14F-4D97-AF65-F5344CB8AC3E}">
        <p14:creationId xmlns:p14="http://schemas.microsoft.com/office/powerpoint/2010/main" val="1329386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Meeting essential self or wise self.</a:t>
            </a:r>
            <a:endParaRPr lang="en-US" dirty="0"/>
          </a:p>
        </p:txBody>
      </p:sp>
      <p:sp>
        <p:nvSpPr>
          <p:cNvPr id="4" name="Slide Number Placeholder 3"/>
          <p:cNvSpPr>
            <a:spLocks noGrp="1"/>
          </p:cNvSpPr>
          <p:nvPr>
            <p:ph type="sldNum" sz="quarter" idx="10"/>
          </p:nvPr>
        </p:nvSpPr>
        <p:spPr/>
        <p:txBody>
          <a:bodyPr/>
          <a:lstStyle/>
          <a:p>
            <a:fld id="{00411283-770A-B54B-8509-ADB6EA8753E1}" type="slidenum">
              <a:rPr lang="en-US" smtClean="0"/>
              <a:t>40</a:t>
            </a:fld>
            <a:endParaRPr lang="en-US"/>
          </a:p>
        </p:txBody>
      </p:sp>
    </p:spTree>
    <p:extLst>
      <p:ext uri="{BB962C8B-B14F-4D97-AF65-F5344CB8AC3E}">
        <p14:creationId xmlns:p14="http://schemas.microsoft.com/office/powerpoint/2010/main" val="2177916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Hold breath. Bran stem tells </a:t>
            </a:r>
            <a:r>
              <a:rPr lang="en-US" dirty="0" err="1" smtClean="0"/>
              <a:t>yo</a:t>
            </a:r>
            <a:r>
              <a:rPr lang="en-US" dirty="0" smtClean="0"/>
              <a:t> to breath</a:t>
            </a:r>
            <a:endParaRPr lang="en-US" dirty="0"/>
          </a:p>
        </p:txBody>
      </p:sp>
      <p:sp>
        <p:nvSpPr>
          <p:cNvPr id="4" name="Slide Number Placeholder 3"/>
          <p:cNvSpPr>
            <a:spLocks noGrp="1"/>
          </p:cNvSpPr>
          <p:nvPr>
            <p:ph type="sldNum" sz="quarter" idx="10"/>
          </p:nvPr>
        </p:nvSpPr>
        <p:spPr/>
        <p:txBody>
          <a:bodyPr/>
          <a:lstStyle/>
          <a:p>
            <a:fld id="{00411283-770A-B54B-8509-ADB6EA8753E1}" type="slidenum">
              <a:rPr lang="en-US" smtClean="0"/>
              <a:t>6</a:t>
            </a:fld>
            <a:endParaRPr lang="en-US"/>
          </a:p>
        </p:txBody>
      </p:sp>
    </p:spTree>
    <p:extLst>
      <p:ext uri="{BB962C8B-B14F-4D97-AF65-F5344CB8AC3E}">
        <p14:creationId xmlns:p14="http://schemas.microsoft.com/office/powerpoint/2010/main" val="388545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person talk and group tracks voice quality, facial expressions, movement quality</a:t>
            </a:r>
            <a:endParaRPr lang="en-US" dirty="0"/>
          </a:p>
        </p:txBody>
      </p:sp>
      <p:sp>
        <p:nvSpPr>
          <p:cNvPr id="4" name="Slide Number Placeholder 3"/>
          <p:cNvSpPr>
            <a:spLocks noGrp="1"/>
          </p:cNvSpPr>
          <p:nvPr>
            <p:ph type="sldNum" sz="quarter" idx="10"/>
          </p:nvPr>
        </p:nvSpPr>
        <p:spPr/>
        <p:txBody>
          <a:bodyPr/>
          <a:lstStyle/>
          <a:p>
            <a:fld id="{00411283-770A-B54B-8509-ADB6EA8753E1}" type="slidenum">
              <a:rPr lang="en-US" smtClean="0"/>
              <a:t>7</a:t>
            </a:fld>
            <a:endParaRPr lang="en-US"/>
          </a:p>
        </p:txBody>
      </p:sp>
    </p:spTree>
    <p:extLst>
      <p:ext uri="{BB962C8B-B14F-4D97-AF65-F5344CB8AC3E}">
        <p14:creationId xmlns:p14="http://schemas.microsoft.com/office/powerpoint/2010/main" val="987567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Exercise</a:t>
            </a:r>
            <a:r>
              <a:rPr lang="en-US" baseline="0" dirty="0" smtClean="0"/>
              <a:t> where people sort for safety.  Walk around the room assessing for safety and notice what happens</a:t>
            </a:r>
            <a:endParaRPr lang="en-US" dirty="0"/>
          </a:p>
        </p:txBody>
      </p:sp>
      <p:sp>
        <p:nvSpPr>
          <p:cNvPr id="4" name="Slide Number Placeholder 3"/>
          <p:cNvSpPr>
            <a:spLocks noGrp="1"/>
          </p:cNvSpPr>
          <p:nvPr>
            <p:ph type="sldNum" sz="quarter" idx="10"/>
          </p:nvPr>
        </p:nvSpPr>
        <p:spPr/>
        <p:txBody>
          <a:bodyPr/>
          <a:lstStyle/>
          <a:p>
            <a:fld id="{00411283-770A-B54B-8509-ADB6EA8753E1}" type="slidenum">
              <a:rPr lang="en-US" smtClean="0"/>
              <a:t>8</a:t>
            </a:fld>
            <a:endParaRPr lang="en-US"/>
          </a:p>
        </p:txBody>
      </p:sp>
    </p:spTree>
    <p:extLst>
      <p:ext uri="{BB962C8B-B14F-4D97-AF65-F5344CB8AC3E}">
        <p14:creationId xmlns:p14="http://schemas.microsoft.com/office/powerpoint/2010/main" val="3022686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a primary caregiver. Let memory surface of an incident that is still affecting your attachment today</a:t>
            </a:r>
            <a:endParaRPr lang="en-US" dirty="0"/>
          </a:p>
        </p:txBody>
      </p:sp>
      <p:sp>
        <p:nvSpPr>
          <p:cNvPr id="4" name="Slide Number Placeholder 3"/>
          <p:cNvSpPr>
            <a:spLocks noGrp="1"/>
          </p:cNvSpPr>
          <p:nvPr>
            <p:ph type="sldNum" sz="quarter" idx="10"/>
          </p:nvPr>
        </p:nvSpPr>
        <p:spPr/>
        <p:txBody>
          <a:bodyPr/>
          <a:lstStyle/>
          <a:p>
            <a:fld id="{00411283-770A-B54B-8509-ADB6EA8753E1}" type="slidenum">
              <a:rPr lang="en-US" smtClean="0"/>
              <a:t>11</a:t>
            </a:fld>
            <a:endParaRPr lang="en-US"/>
          </a:p>
        </p:txBody>
      </p:sp>
    </p:spTree>
    <p:extLst>
      <p:ext uri="{BB962C8B-B14F-4D97-AF65-F5344CB8AC3E}">
        <p14:creationId xmlns:p14="http://schemas.microsoft.com/office/powerpoint/2010/main" val="3377240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00411283-770A-B54B-8509-ADB6EA8753E1}" type="slidenum">
              <a:rPr lang="en-US" smtClean="0"/>
              <a:t>12</a:t>
            </a:fld>
            <a:endParaRPr lang="en-US"/>
          </a:p>
        </p:txBody>
      </p:sp>
    </p:spTree>
    <p:extLst>
      <p:ext uri="{BB962C8B-B14F-4D97-AF65-F5344CB8AC3E}">
        <p14:creationId xmlns:p14="http://schemas.microsoft.com/office/powerpoint/2010/main" val="2073220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00411283-770A-B54B-8509-ADB6EA8753E1}" type="slidenum">
              <a:rPr lang="en-US" smtClean="0"/>
              <a:t>14</a:t>
            </a:fld>
            <a:endParaRPr lang="en-US"/>
          </a:p>
        </p:txBody>
      </p:sp>
    </p:spTree>
    <p:extLst>
      <p:ext uri="{BB962C8B-B14F-4D97-AF65-F5344CB8AC3E}">
        <p14:creationId xmlns:p14="http://schemas.microsoft.com/office/powerpoint/2010/main" val="353434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Therapy needs to include right brain more as that is where attachment templates are stored.</a:t>
            </a:r>
            <a:endParaRPr lang="en-US" dirty="0"/>
          </a:p>
        </p:txBody>
      </p:sp>
      <p:sp>
        <p:nvSpPr>
          <p:cNvPr id="4" name="Slide Number Placeholder 3"/>
          <p:cNvSpPr>
            <a:spLocks noGrp="1"/>
          </p:cNvSpPr>
          <p:nvPr>
            <p:ph type="sldNum" sz="quarter" idx="10"/>
          </p:nvPr>
        </p:nvSpPr>
        <p:spPr/>
        <p:txBody>
          <a:bodyPr/>
          <a:lstStyle/>
          <a:p>
            <a:fld id="{00411283-770A-B54B-8509-ADB6EA8753E1}" type="slidenum">
              <a:rPr lang="en-US" smtClean="0"/>
              <a:t>17</a:t>
            </a:fld>
            <a:endParaRPr lang="en-US"/>
          </a:p>
        </p:txBody>
      </p:sp>
    </p:spTree>
    <p:extLst>
      <p:ext uri="{BB962C8B-B14F-4D97-AF65-F5344CB8AC3E}">
        <p14:creationId xmlns:p14="http://schemas.microsoft.com/office/powerpoint/2010/main" val="2188620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Can</a:t>
            </a:r>
            <a:r>
              <a:rPr lang="en-US" baseline="0" dirty="0" smtClean="0"/>
              <a:t> </a:t>
            </a:r>
            <a:r>
              <a:rPr lang="en-US" dirty="0" smtClean="0"/>
              <a:t>add here</a:t>
            </a:r>
            <a:endParaRPr lang="en-US" dirty="0"/>
          </a:p>
        </p:txBody>
      </p:sp>
      <p:sp>
        <p:nvSpPr>
          <p:cNvPr id="4" name="Slide Number Placeholder 3"/>
          <p:cNvSpPr>
            <a:spLocks noGrp="1"/>
          </p:cNvSpPr>
          <p:nvPr>
            <p:ph type="sldNum" sz="quarter" idx="10"/>
          </p:nvPr>
        </p:nvSpPr>
        <p:spPr/>
        <p:txBody>
          <a:bodyPr/>
          <a:lstStyle/>
          <a:p>
            <a:fld id="{00411283-770A-B54B-8509-ADB6EA8753E1}" type="slidenum">
              <a:rPr lang="en-US" smtClean="0"/>
              <a:t>18</a:t>
            </a:fld>
            <a:endParaRPr lang="en-US"/>
          </a:p>
        </p:txBody>
      </p:sp>
    </p:spTree>
    <p:extLst>
      <p:ext uri="{BB962C8B-B14F-4D97-AF65-F5344CB8AC3E}">
        <p14:creationId xmlns:p14="http://schemas.microsoft.com/office/powerpoint/2010/main" val="2912302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4/1/16</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4/1/16</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4/1/16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4/1/16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4/1/16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4/1/16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4/1/16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4/1/16</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4/1/16</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hyperlink" Target="https://www.psychologytoday.com/basics/body-language" TargetMode="External"/><Relationship Id="rId4" Type="http://schemas.openxmlformats.org/officeDocument/2006/relationships/hyperlink" Target="https://www.psychologytoday.com/basics/oxytocin"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Rob Fisher, </a:t>
            </a:r>
            <a:r>
              <a:rPr lang="en-US" dirty="0" err="1" smtClean="0"/>
              <a:t>mft</a:t>
            </a:r>
            <a:endParaRPr lang="en-US" dirty="0" smtClean="0"/>
          </a:p>
          <a:p>
            <a:endParaRPr lang="en-US" dirty="0"/>
          </a:p>
        </p:txBody>
      </p:sp>
      <p:sp>
        <p:nvSpPr>
          <p:cNvPr id="3" name="Title 2"/>
          <p:cNvSpPr>
            <a:spLocks noGrp="1"/>
          </p:cNvSpPr>
          <p:nvPr>
            <p:ph type="title"/>
          </p:nvPr>
        </p:nvSpPr>
        <p:spPr/>
        <p:txBody>
          <a:bodyPr/>
          <a:lstStyle/>
          <a:p>
            <a:r>
              <a:rPr lang="en-US" dirty="0" smtClean="0"/>
              <a:t>How to use the Neuroscience of attachment </a:t>
            </a:r>
            <a:br>
              <a:rPr lang="en-US" dirty="0" smtClean="0"/>
            </a:br>
            <a:r>
              <a:rPr lang="en-US" dirty="0" smtClean="0"/>
              <a:t>in therapy</a:t>
            </a:r>
            <a:r>
              <a:rPr lang="en-US" dirty="0" smtClean="0"/>
              <a:t/>
            </a:r>
            <a:br>
              <a:rPr lang="en-US" dirty="0" smtClean="0"/>
            </a:br>
            <a:endParaRPr lang="en-US" dirty="0"/>
          </a:p>
        </p:txBody>
      </p:sp>
    </p:spTree>
    <p:extLst>
      <p:ext uri="{BB962C8B-B14F-4D97-AF65-F5344CB8AC3E}">
        <p14:creationId xmlns:p14="http://schemas.microsoft.com/office/powerpoint/2010/main" val="2393668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Take a moment </a:t>
            </a:r>
            <a:r>
              <a:rPr lang="en-US" dirty="0" smtClean="0"/>
              <a:t>to </a:t>
            </a:r>
            <a:r>
              <a:rPr lang="en-US" dirty="0" smtClean="0"/>
              <a:t>close eyes</a:t>
            </a:r>
          </a:p>
          <a:p>
            <a:endParaRPr lang="en-US" dirty="0"/>
          </a:p>
          <a:p>
            <a:r>
              <a:rPr lang="en-US" dirty="0" smtClean="0"/>
              <a:t>Notice breathing in order to get present</a:t>
            </a:r>
          </a:p>
          <a:p>
            <a:endParaRPr lang="en-US" dirty="0"/>
          </a:p>
          <a:p>
            <a:r>
              <a:rPr lang="en-US" dirty="0" smtClean="0"/>
              <a:t>Remember someone who loves or supports you, past or present.  Can be a real person, pet or spiritual figure.</a:t>
            </a:r>
          </a:p>
          <a:p>
            <a:endParaRPr lang="en-US" dirty="0"/>
          </a:p>
          <a:p>
            <a:r>
              <a:rPr lang="en-US" dirty="0" smtClean="0"/>
              <a:t>Say their name internally</a:t>
            </a:r>
          </a:p>
          <a:p>
            <a:endParaRPr lang="en-US" dirty="0"/>
          </a:p>
          <a:p>
            <a:r>
              <a:rPr lang="en-US" dirty="0" smtClean="0"/>
              <a:t>What do you notice in your body</a:t>
            </a:r>
          </a:p>
          <a:p>
            <a:endParaRPr lang="en-US" dirty="0"/>
          </a:p>
          <a:p>
            <a:r>
              <a:rPr lang="en-US" dirty="0" smtClean="0"/>
              <a:t>Share and notice the effect of sharing</a:t>
            </a:r>
            <a:endParaRPr lang="en-US" dirty="0"/>
          </a:p>
        </p:txBody>
      </p:sp>
      <p:sp>
        <p:nvSpPr>
          <p:cNvPr id="3" name="Title 2"/>
          <p:cNvSpPr>
            <a:spLocks noGrp="1"/>
          </p:cNvSpPr>
          <p:nvPr>
            <p:ph type="title"/>
          </p:nvPr>
        </p:nvSpPr>
        <p:spPr/>
        <p:txBody>
          <a:bodyPr/>
          <a:lstStyle/>
          <a:p>
            <a:r>
              <a:rPr lang="en-US" dirty="0" smtClean="0"/>
              <a:t>Exercise – remember a loved one</a:t>
            </a:r>
            <a:endParaRPr lang="en-US" dirty="0"/>
          </a:p>
        </p:txBody>
      </p:sp>
    </p:spTree>
    <p:extLst>
      <p:ext uri="{BB962C8B-B14F-4D97-AF65-F5344CB8AC3E}">
        <p14:creationId xmlns:p14="http://schemas.microsoft.com/office/powerpoint/2010/main" val="1600923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Part of the limbic system</a:t>
            </a:r>
          </a:p>
          <a:p>
            <a:endParaRPr lang="en-US" dirty="0"/>
          </a:p>
          <a:p>
            <a:r>
              <a:rPr lang="en-US" dirty="0" smtClean="0"/>
              <a:t>Translates experience into explicit memory </a:t>
            </a:r>
          </a:p>
          <a:p>
            <a:endParaRPr lang="en-US" dirty="0"/>
          </a:p>
          <a:p>
            <a:r>
              <a:rPr lang="en-US" dirty="0" smtClean="0"/>
              <a:t>Starts at 2.5 years</a:t>
            </a:r>
          </a:p>
          <a:p>
            <a:endParaRPr lang="en-US" dirty="0"/>
          </a:p>
          <a:p>
            <a:r>
              <a:rPr lang="en-US" dirty="0" smtClean="0"/>
              <a:t>Conscious memory of attachment experience is stored here</a:t>
            </a:r>
            <a:endParaRPr lang="en-US" dirty="0"/>
          </a:p>
        </p:txBody>
      </p:sp>
      <p:sp>
        <p:nvSpPr>
          <p:cNvPr id="3" name="Title 2"/>
          <p:cNvSpPr>
            <a:spLocks noGrp="1"/>
          </p:cNvSpPr>
          <p:nvPr>
            <p:ph type="title"/>
          </p:nvPr>
        </p:nvSpPr>
        <p:spPr/>
        <p:txBody>
          <a:bodyPr/>
          <a:lstStyle/>
          <a:p>
            <a:r>
              <a:rPr lang="en-US" dirty="0" smtClean="0"/>
              <a:t>Hippocampus</a:t>
            </a:r>
            <a:endParaRPr lang="en-US" dirty="0"/>
          </a:p>
        </p:txBody>
      </p:sp>
    </p:spTree>
    <p:extLst>
      <p:ext uri="{BB962C8B-B14F-4D97-AF65-F5344CB8AC3E}">
        <p14:creationId xmlns:p14="http://schemas.microsoft.com/office/powerpoint/2010/main" val="424364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Middle Prefrontal Cortex  - social brain</a:t>
            </a:r>
          </a:p>
          <a:p>
            <a:endParaRPr lang="en-US" dirty="0"/>
          </a:p>
          <a:p>
            <a:r>
              <a:rPr lang="en-US" dirty="0" smtClean="0"/>
              <a:t>Includes ventral, medial and orbitofrontal cortices and the anterior cingulate</a:t>
            </a:r>
          </a:p>
          <a:p>
            <a:endParaRPr lang="en-US" dirty="0"/>
          </a:p>
          <a:p>
            <a:r>
              <a:rPr lang="en-US" dirty="0" smtClean="0"/>
              <a:t>Helps focus attention</a:t>
            </a:r>
          </a:p>
          <a:p>
            <a:endParaRPr lang="en-US" dirty="0"/>
          </a:p>
          <a:p>
            <a:r>
              <a:rPr lang="en-US" dirty="0" smtClean="0"/>
              <a:t>Helps regulate the rapid response of amygdala</a:t>
            </a:r>
          </a:p>
          <a:p>
            <a:endParaRPr lang="en-US" dirty="0"/>
          </a:p>
          <a:p>
            <a:r>
              <a:rPr lang="en-US" dirty="0" smtClean="0"/>
              <a:t>Working memory that can be retrieved into conscious awareness</a:t>
            </a:r>
            <a:endParaRPr lang="en-US" dirty="0"/>
          </a:p>
        </p:txBody>
      </p:sp>
      <p:sp>
        <p:nvSpPr>
          <p:cNvPr id="3" name="Title 2"/>
          <p:cNvSpPr>
            <a:spLocks noGrp="1"/>
          </p:cNvSpPr>
          <p:nvPr>
            <p:ph type="title"/>
          </p:nvPr>
        </p:nvSpPr>
        <p:spPr/>
        <p:txBody>
          <a:bodyPr/>
          <a:lstStyle/>
          <a:p>
            <a:r>
              <a:rPr lang="en-US" dirty="0" smtClean="0"/>
              <a:t>* MPFC</a:t>
            </a:r>
            <a:endParaRPr lang="en-US" dirty="0"/>
          </a:p>
        </p:txBody>
      </p:sp>
    </p:spTree>
    <p:extLst>
      <p:ext uri="{BB962C8B-B14F-4D97-AF65-F5344CB8AC3E}">
        <p14:creationId xmlns:p14="http://schemas.microsoft.com/office/powerpoint/2010/main" val="1874067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Bowlby</a:t>
            </a:r>
            <a:r>
              <a:rPr lang="en-US" dirty="0" smtClean="0"/>
              <a:t> suggested that the drive for attachment is motivated by fear, threat, a sense of danger</a:t>
            </a:r>
          </a:p>
          <a:p>
            <a:endParaRPr lang="en-US" dirty="0"/>
          </a:p>
          <a:p>
            <a:r>
              <a:rPr lang="en-US" dirty="0" smtClean="0"/>
              <a:t>Three part circular system: exploration, fear, attachment</a:t>
            </a:r>
          </a:p>
          <a:p>
            <a:endParaRPr lang="en-US" dirty="0"/>
          </a:p>
          <a:p>
            <a:r>
              <a:rPr lang="en-US" dirty="0" smtClean="0"/>
              <a:t>Need for emotional regulation drives attachment</a:t>
            </a:r>
          </a:p>
          <a:p>
            <a:endParaRPr lang="en-US" dirty="0"/>
          </a:p>
          <a:p>
            <a:r>
              <a:rPr lang="en-US" dirty="0" smtClean="0"/>
              <a:t>Attunement builds attachment </a:t>
            </a:r>
            <a:endParaRPr lang="en-US" dirty="0"/>
          </a:p>
        </p:txBody>
      </p:sp>
      <p:sp>
        <p:nvSpPr>
          <p:cNvPr id="3" name="Title 2"/>
          <p:cNvSpPr>
            <a:spLocks noGrp="1"/>
          </p:cNvSpPr>
          <p:nvPr>
            <p:ph type="title"/>
          </p:nvPr>
        </p:nvSpPr>
        <p:spPr/>
        <p:txBody>
          <a:bodyPr/>
          <a:lstStyle/>
          <a:p>
            <a:r>
              <a:rPr lang="en-US" dirty="0" smtClean="0"/>
              <a:t>Attachment and fear</a:t>
            </a:r>
            <a:endParaRPr lang="en-US" dirty="0"/>
          </a:p>
        </p:txBody>
      </p:sp>
    </p:spTree>
    <p:extLst>
      <p:ext uri="{BB962C8B-B14F-4D97-AF65-F5344CB8AC3E}">
        <p14:creationId xmlns:p14="http://schemas.microsoft.com/office/powerpoint/2010/main" val="2311612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Baby develops sense of self in the word and in relationship through reflection of the caregiver</a:t>
            </a:r>
          </a:p>
          <a:p>
            <a:endParaRPr lang="en-US" dirty="0"/>
          </a:p>
          <a:p>
            <a:r>
              <a:rPr lang="en-US" dirty="0" smtClean="0"/>
              <a:t>Their </a:t>
            </a:r>
            <a:r>
              <a:rPr lang="en-US" dirty="0" err="1" smtClean="0"/>
              <a:t>emotons</a:t>
            </a:r>
            <a:r>
              <a:rPr lang="en-US" dirty="0" smtClean="0"/>
              <a:t> are regulated by the parent’s PFC.  Child </a:t>
            </a:r>
            <a:r>
              <a:rPr lang="en-US" dirty="0" err="1" smtClean="0"/>
              <a:t>introjects</a:t>
            </a:r>
            <a:r>
              <a:rPr lang="en-US" dirty="0" smtClean="0"/>
              <a:t> the reflection of themselves from the parent</a:t>
            </a:r>
          </a:p>
          <a:p>
            <a:endParaRPr lang="en-US" dirty="0"/>
          </a:p>
          <a:p>
            <a:r>
              <a:rPr lang="en-US" dirty="0" smtClean="0"/>
              <a:t>As the baby’s PFC develops they can better regulate themselves </a:t>
            </a:r>
            <a:endParaRPr lang="en-US" dirty="0"/>
          </a:p>
        </p:txBody>
      </p:sp>
      <p:sp>
        <p:nvSpPr>
          <p:cNvPr id="3" name="Title 2"/>
          <p:cNvSpPr>
            <a:spLocks noGrp="1"/>
          </p:cNvSpPr>
          <p:nvPr>
            <p:ph type="title"/>
          </p:nvPr>
        </p:nvSpPr>
        <p:spPr/>
        <p:txBody>
          <a:bodyPr/>
          <a:lstStyle/>
          <a:p>
            <a:r>
              <a:rPr lang="en-US" dirty="0" smtClean="0"/>
              <a:t>* Borrowed PFC</a:t>
            </a:r>
            <a:endParaRPr lang="en-US" dirty="0"/>
          </a:p>
        </p:txBody>
      </p:sp>
    </p:spTree>
    <p:extLst>
      <p:ext uri="{BB962C8B-B14F-4D97-AF65-F5344CB8AC3E}">
        <p14:creationId xmlns:p14="http://schemas.microsoft.com/office/powerpoint/2010/main" val="4019582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Body regulation – balance between PNS and SNS</a:t>
            </a:r>
          </a:p>
          <a:p>
            <a:r>
              <a:rPr lang="en-US" dirty="0" smtClean="0"/>
              <a:t>2. Attuned communication</a:t>
            </a:r>
          </a:p>
          <a:p>
            <a:r>
              <a:rPr lang="en-US" dirty="0" smtClean="0"/>
              <a:t>3. Regulation of emotions</a:t>
            </a:r>
          </a:p>
          <a:p>
            <a:r>
              <a:rPr lang="en-US" dirty="0" smtClean="0"/>
              <a:t>4. Response flexibility – pausing, looking at options, evaluating them, making appropriate decision</a:t>
            </a:r>
          </a:p>
          <a:p>
            <a:r>
              <a:rPr lang="en-US" dirty="0" smtClean="0"/>
              <a:t>5. Empathy</a:t>
            </a:r>
          </a:p>
          <a:p>
            <a:r>
              <a:rPr lang="en-US" dirty="0" smtClean="0"/>
              <a:t>6. Self awareness</a:t>
            </a:r>
          </a:p>
          <a:p>
            <a:r>
              <a:rPr lang="en-US" dirty="0" smtClean="0"/>
              <a:t>7. Fear extinction – GABA fibers connection amygdala</a:t>
            </a:r>
          </a:p>
          <a:p>
            <a:r>
              <a:rPr lang="en-US" dirty="0" smtClean="0"/>
              <a:t>8. Intuition – knowledge without logic</a:t>
            </a:r>
          </a:p>
          <a:p>
            <a:r>
              <a:rPr lang="en-US" dirty="0" smtClean="0"/>
              <a:t>9. Morality - behaviors based on empathy</a:t>
            </a:r>
            <a:endParaRPr lang="en-US" dirty="0"/>
          </a:p>
        </p:txBody>
      </p:sp>
      <p:sp>
        <p:nvSpPr>
          <p:cNvPr id="3" name="Title 2"/>
          <p:cNvSpPr>
            <a:spLocks noGrp="1"/>
          </p:cNvSpPr>
          <p:nvPr>
            <p:ph type="title"/>
          </p:nvPr>
        </p:nvSpPr>
        <p:spPr/>
        <p:txBody>
          <a:bodyPr/>
          <a:lstStyle/>
          <a:p>
            <a:r>
              <a:rPr lang="en-US" dirty="0" smtClean="0"/>
              <a:t>Functions of the Prefrontal </a:t>
            </a:r>
            <a:r>
              <a:rPr lang="en-US" dirty="0" smtClean="0"/>
              <a:t>Cortex*</a:t>
            </a:r>
            <a:endParaRPr lang="en-US" dirty="0"/>
          </a:p>
        </p:txBody>
      </p:sp>
    </p:spTree>
    <p:extLst>
      <p:ext uri="{BB962C8B-B14F-4D97-AF65-F5344CB8AC3E}">
        <p14:creationId xmlns:p14="http://schemas.microsoft.com/office/powerpoint/2010/main" val="1991911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7  out of 9 of these functions are determined by secure attachment</a:t>
            </a:r>
          </a:p>
          <a:p>
            <a:endParaRPr lang="en-US" dirty="0"/>
          </a:p>
          <a:p>
            <a:r>
              <a:rPr lang="en-US" dirty="0" smtClean="0"/>
              <a:t>All 9 functions are </a:t>
            </a:r>
            <a:r>
              <a:rPr lang="en-US" dirty="0" smtClean="0"/>
              <a:t>enhanced </a:t>
            </a:r>
            <a:r>
              <a:rPr lang="en-US" dirty="0" smtClean="0"/>
              <a:t>by mindfulness practice</a:t>
            </a:r>
            <a:endParaRPr lang="en-US" dirty="0"/>
          </a:p>
        </p:txBody>
      </p:sp>
      <p:sp>
        <p:nvSpPr>
          <p:cNvPr id="3" name="Title 2"/>
          <p:cNvSpPr>
            <a:spLocks noGrp="1"/>
          </p:cNvSpPr>
          <p:nvPr>
            <p:ph type="title"/>
          </p:nvPr>
        </p:nvSpPr>
        <p:spPr/>
        <p:txBody>
          <a:bodyPr/>
          <a:lstStyle/>
          <a:p>
            <a:r>
              <a:rPr lang="en-US" dirty="0" smtClean="0"/>
              <a:t>PFC and Attachment</a:t>
            </a:r>
            <a:endParaRPr lang="en-US" dirty="0"/>
          </a:p>
        </p:txBody>
      </p:sp>
    </p:spTree>
    <p:extLst>
      <p:ext uri="{BB962C8B-B14F-4D97-AF65-F5344CB8AC3E}">
        <p14:creationId xmlns:p14="http://schemas.microsoft.com/office/powerpoint/2010/main" val="1943580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Right hemisphere develop more quickly first in first 18 months of life</a:t>
            </a:r>
          </a:p>
          <a:p>
            <a:endParaRPr lang="en-US" dirty="0"/>
          </a:p>
          <a:p>
            <a:r>
              <a:rPr lang="en-US" dirty="0" smtClean="0"/>
              <a:t>Attachment templates are stored in RH mode of processing</a:t>
            </a:r>
          </a:p>
          <a:p>
            <a:endParaRPr lang="en-US" dirty="0"/>
          </a:p>
          <a:p>
            <a:r>
              <a:rPr lang="en-US" dirty="0" smtClean="0"/>
              <a:t>RH processes information differently from LH</a:t>
            </a:r>
          </a:p>
          <a:p>
            <a:endParaRPr lang="en-US" dirty="0"/>
          </a:p>
          <a:p>
            <a:r>
              <a:rPr lang="en-US" dirty="0" smtClean="0"/>
              <a:t>More connected to amygdala so has negativity bias</a:t>
            </a:r>
          </a:p>
          <a:p>
            <a:endParaRPr lang="en-US" dirty="0"/>
          </a:p>
          <a:p>
            <a:r>
              <a:rPr lang="en-US" dirty="0" smtClean="0"/>
              <a:t>RH is non verbal, bodily sensations, emotions, images, dream images, holistic</a:t>
            </a:r>
            <a:r>
              <a:rPr lang="en-US" baseline="0" dirty="0" smtClean="0"/>
              <a:t> processing</a:t>
            </a:r>
            <a:endParaRPr lang="en-US" dirty="0" smtClean="0"/>
          </a:p>
          <a:p>
            <a:endParaRPr lang="en-US" dirty="0"/>
          </a:p>
          <a:p>
            <a:r>
              <a:rPr lang="en-US" dirty="0" smtClean="0"/>
              <a:t>Dominant for social and emotional processing</a:t>
            </a:r>
          </a:p>
          <a:p>
            <a:endParaRPr lang="en-US" dirty="0" smtClean="0"/>
          </a:p>
          <a:p>
            <a:r>
              <a:rPr lang="en-US" dirty="0" smtClean="0"/>
              <a:t>LH develops rapidly during 18 to 36 months and then becomes dominant</a:t>
            </a:r>
          </a:p>
          <a:p>
            <a:endParaRPr lang="en-US" dirty="0"/>
          </a:p>
          <a:p>
            <a:r>
              <a:rPr lang="en-US" dirty="0" smtClean="0"/>
              <a:t>LH processes in a linear, logical, linguistic, cognitive way through symbols and words.</a:t>
            </a:r>
          </a:p>
        </p:txBody>
      </p:sp>
      <p:sp>
        <p:nvSpPr>
          <p:cNvPr id="3" name="Title 2"/>
          <p:cNvSpPr>
            <a:spLocks noGrp="1"/>
          </p:cNvSpPr>
          <p:nvPr>
            <p:ph type="title"/>
          </p:nvPr>
        </p:nvSpPr>
        <p:spPr/>
        <p:txBody>
          <a:bodyPr/>
          <a:lstStyle/>
          <a:p>
            <a:r>
              <a:rPr lang="en-US" dirty="0" smtClean="0"/>
              <a:t>Brian </a:t>
            </a:r>
            <a:r>
              <a:rPr lang="en-US" dirty="0" smtClean="0"/>
              <a:t>hemispheres*</a:t>
            </a:r>
            <a:endParaRPr lang="en-US" dirty="0"/>
          </a:p>
        </p:txBody>
      </p:sp>
    </p:spTree>
    <p:extLst>
      <p:ext uri="{BB962C8B-B14F-4D97-AF65-F5344CB8AC3E}">
        <p14:creationId xmlns:p14="http://schemas.microsoft.com/office/powerpoint/2010/main" val="992346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same neurons fire in my brain as in yours when I observe intentional behavior</a:t>
            </a:r>
          </a:p>
          <a:p>
            <a:endParaRPr lang="en-US" dirty="0"/>
          </a:p>
          <a:p>
            <a:r>
              <a:rPr lang="en-US" dirty="0" smtClean="0"/>
              <a:t>When attuned to another through observation of facial expression, gestures, tone, mirror neurons fire</a:t>
            </a:r>
            <a:endParaRPr lang="en-US" dirty="0"/>
          </a:p>
        </p:txBody>
      </p:sp>
      <p:sp>
        <p:nvSpPr>
          <p:cNvPr id="3" name="Title 2"/>
          <p:cNvSpPr>
            <a:spLocks noGrp="1"/>
          </p:cNvSpPr>
          <p:nvPr>
            <p:ph type="title"/>
          </p:nvPr>
        </p:nvSpPr>
        <p:spPr/>
        <p:txBody>
          <a:bodyPr/>
          <a:lstStyle/>
          <a:p>
            <a:r>
              <a:rPr lang="en-US" dirty="0" smtClean="0"/>
              <a:t>* Mirror Neurons</a:t>
            </a:r>
            <a:endParaRPr lang="en-US" dirty="0"/>
          </a:p>
        </p:txBody>
      </p:sp>
    </p:spTree>
    <p:extLst>
      <p:ext uri="{BB962C8B-B14F-4D97-AF65-F5344CB8AC3E}">
        <p14:creationId xmlns:p14="http://schemas.microsoft.com/office/powerpoint/2010/main" val="3719789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dirty="0" smtClean="0"/>
          </a:p>
          <a:p>
            <a:endParaRPr lang="en-US" dirty="0"/>
          </a:p>
          <a:p>
            <a:r>
              <a:rPr lang="en-US" dirty="0" smtClean="0"/>
              <a:t>Humans seek comfort and security when danger is </a:t>
            </a:r>
            <a:r>
              <a:rPr lang="en-US" dirty="0" err="1" smtClean="0"/>
              <a:t>percieved</a:t>
            </a:r>
            <a:endParaRPr lang="en-US" dirty="0" smtClean="0"/>
          </a:p>
          <a:p>
            <a:r>
              <a:rPr lang="en-US" dirty="0" smtClean="0"/>
              <a:t>They move towards external</a:t>
            </a:r>
            <a:r>
              <a:rPr lang="en-US" baseline="0" dirty="0" smtClean="0"/>
              <a:t> and internal representations of safe, near, attentive and responsive figures. Caregiver or partner.</a:t>
            </a:r>
          </a:p>
          <a:p>
            <a:r>
              <a:rPr lang="en-US" baseline="0" dirty="0" smtClean="0"/>
              <a:t>Without soothing children go through anger, despair and detachment</a:t>
            </a:r>
          </a:p>
          <a:p>
            <a:endParaRPr lang="en-US" baseline="0" dirty="0" smtClean="0"/>
          </a:p>
          <a:p>
            <a:r>
              <a:rPr lang="en-US" dirty="0" smtClean="0"/>
              <a:t>Mary Ainsworth:</a:t>
            </a:r>
            <a:endParaRPr lang="en-US" dirty="0"/>
          </a:p>
          <a:p>
            <a:pPr lvl="1"/>
            <a:r>
              <a:rPr lang="en-US" dirty="0" smtClean="0"/>
              <a:t>Secure</a:t>
            </a:r>
            <a:endParaRPr lang="en-US" dirty="0"/>
          </a:p>
          <a:p>
            <a:pPr lvl="1"/>
            <a:r>
              <a:rPr lang="en-US" dirty="0" smtClean="0"/>
              <a:t>Insecure avoidant (dismissing)</a:t>
            </a:r>
            <a:endParaRPr lang="en-US" dirty="0"/>
          </a:p>
          <a:p>
            <a:pPr lvl="1"/>
            <a:r>
              <a:rPr lang="en-US" dirty="0" smtClean="0"/>
              <a:t>Insecure anxious (preoccupied)</a:t>
            </a:r>
            <a:endParaRPr lang="en-US" dirty="0"/>
          </a:p>
          <a:p>
            <a:r>
              <a:rPr lang="en-US" dirty="0" smtClean="0"/>
              <a:t>Mary Main and Erik Hess</a:t>
            </a:r>
          </a:p>
          <a:p>
            <a:pPr lvl="1"/>
            <a:r>
              <a:rPr lang="en-US" dirty="0" smtClean="0"/>
              <a:t>Disorganized</a:t>
            </a:r>
            <a:endParaRPr lang="en-US" dirty="0"/>
          </a:p>
        </p:txBody>
      </p:sp>
      <p:sp>
        <p:nvSpPr>
          <p:cNvPr id="3" name="Title 2"/>
          <p:cNvSpPr>
            <a:spLocks noGrp="1"/>
          </p:cNvSpPr>
          <p:nvPr>
            <p:ph type="title"/>
          </p:nvPr>
        </p:nvSpPr>
        <p:spPr/>
        <p:txBody>
          <a:bodyPr/>
          <a:lstStyle/>
          <a:p>
            <a:r>
              <a:rPr lang="en-US" dirty="0" smtClean="0"/>
              <a:t>Attachment types </a:t>
            </a:r>
            <a:endParaRPr lang="en-US" dirty="0"/>
          </a:p>
        </p:txBody>
      </p:sp>
    </p:spTree>
    <p:extLst>
      <p:ext uri="{BB962C8B-B14F-4D97-AF65-F5344CB8AC3E}">
        <p14:creationId xmlns:p14="http://schemas.microsoft.com/office/powerpoint/2010/main" val="288147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Our experiences as an infant develop neural circuitry that governs how we organize around attachment</a:t>
            </a:r>
          </a:p>
          <a:p>
            <a:endParaRPr lang="en-US" dirty="0"/>
          </a:p>
          <a:p>
            <a:r>
              <a:rPr lang="en-US" dirty="0" smtClean="0"/>
              <a:t>Blueprints of attachment are formed, stabilized and stored in implicit memory in the first 1.5 years of life</a:t>
            </a:r>
          </a:p>
          <a:p>
            <a:endParaRPr lang="en-US" dirty="0"/>
          </a:p>
          <a:p>
            <a:r>
              <a:rPr lang="en-US" dirty="0" smtClean="0"/>
              <a:t>Implicit memory is not consciously remembered</a:t>
            </a:r>
          </a:p>
          <a:p>
            <a:endParaRPr lang="en-US" dirty="0"/>
          </a:p>
          <a:p>
            <a:r>
              <a:rPr lang="en-US" dirty="0" smtClean="0"/>
              <a:t>They shape both perceptions and responses</a:t>
            </a:r>
          </a:p>
          <a:p>
            <a:endParaRPr lang="en-US" dirty="0" smtClean="0"/>
          </a:p>
          <a:p>
            <a:r>
              <a:rPr lang="en-US" dirty="0" smtClean="0"/>
              <a:t>The ways we regulate emotion as a child (dismiss or cling) don’t away work in adult relationships</a:t>
            </a:r>
            <a:endParaRPr lang="en-US" dirty="0"/>
          </a:p>
        </p:txBody>
      </p:sp>
      <p:sp>
        <p:nvSpPr>
          <p:cNvPr id="3" name="Title 2"/>
          <p:cNvSpPr>
            <a:spLocks noGrp="1"/>
          </p:cNvSpPr>
          <p:nvPr>
            <p:ph type="title"/>
          </p:nvPr>
        </p:nvSpPr>
        <p:spPr/>
        <p:txBody>
          <a:bodyPr/>
          <a:lstStyle/>
          <a:p>
            <a:r>
              <a:rPr lang="en-US" dirty="0" smtClean="0"/>
              <a:t>Attachment and the brain</a:t>
            </a:r>
            <a:endParaRPr lang="en-US" dirty="0"/>
          </a:p>
        </p:txBody>
      </p:sp>
    </p:spTree>
    <p:extLst>
      <p:ext uri="{BB962C8B-B14F-4D97-AF65-F5344CB8AC3E}">
        <p14:creationId xmlns:p14="http://schemas.microsoft.com/office/powerpoint/2010/main" val="2018948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Result of child reliably feeling safe, protected, understood, soothed</a:t>
            </a:r>
          </a:p>
          <a:p>
            <a:endParaRPr lang="en-US" dirty="0"/>
          </a:p>
          <a:p>
            <a:r>
              <a:rPr lang="en-US" dirty="0" smtClean="0"/>
              <a:t>Child seeks connection, trusts its ability to do this, expects attentiveness, feels safe with others and intimacy, can tolerate frustration, optimistic about relationship</a:t>
            </a:r>
          </a:p>
          <a:p>
            <a:endParaRPr lang="en-US" dirty="0"/>
          </a:p>
          <a:p>
            <a:r>
              <a:rPr lang="en-US" dirty="0" smtClean="0"/>
              <a:t>SNS  </a:t>
            </a:r>
            <a:r>
              <a:rPr lang="en-US" dirty="0" smtClean="0"/>
              <a:t>is not </a:t>
            </a:r>
            <a:r>
              <a:rPr lang="en-US" dirty="0" smtClean="0"/>
              <a:t>over aroused. Balance between vitality and calm</a:t>
            </a:r>
            <a:endParaRPr lang="en-US" dirty="0"/>
          </a:p>
        </p:txBody>
      </p:sp>
      <p:sp>
        <p:nvSpPr>
          <p:cNvPr id="3" name="Title 2"/>
          <p:cNvSpPr>
            <a:spLocks noGrp="1"/>
          </p:cNvSpPr>
          <p:nvPr>
            <p:ph type="title"/>
          </p:nvPr>
        </p:nvSpPr>
        <p:spPr/>
        <p:txBody>
          <a:bodyPr/>
          <a:lstStyle/>
          <a:p>
            <a:r>
              <a:rPr lang="en-US" dirty="0" smtClean="0"/>
              <a:t>Secure attachment</a:t>
            </a:r>
            <a:endParaRPr lang="en-US" dirty="0"/>
          </a:p>
        </p:txBody>
      </p:sp>
    </p:spTree>
    <p:extLst>
      <p:ext uri="{BB962C8B-B14F-4D97-AF65-F5344CB8AC3E}">
        <p14:creationId xmlns:p14="http://schemas.microsoft.com/office/powerpoint/2010/main" val="1133643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Dismissive parents who are indifferent, distant neglectful, judgmental, physically or emotionally unavailable, shaming, ineffective in regulating affect</a:t>
            </a:r>
          </a:p>
          <a:p>
            <a:endParaRPr lang="en-US" dirty="0"/>
          </a:p>
          <a:p>
            <a:r>
              <a:rPr lang="en-US" dirty="0" smtClean="0"/>
              <a:t>in order to regulate, child withdraws from interaction, doesn’t seek comfort, uncomfortable with intimacy, dependency, vulnerability, trusting other and can become aggressive of hostile</a:t>
            </a:r>
          </a:p>
          <a:p>
            <a:endParaRPr lang="en-US" dirty="0"/>
          </a:p>
          <a:p>
            <a:r>
              <a:rPr lang="en-US" dirty="0" smtClean="0"/>
              <a:t>This carries into adulthood: emotionally shut down, devaluing of relationships. “</a:t>
            </a:r>
            <a:r>
              <a:rPr lang="en-US" dirty="0" err="1"/>
              <a:t>i</a:t>
            </a:r>
            <a:r>
              <a:rPr lang="en-US" dirty="0" smtClean="0"/>
              <a:t>” consciousness.</a:t>
            </a:r>
          </a:p>
          <a:p>
            <a:endParaRPr lang="en-US" dirty="0"/>
          </a:p>
          <a:p>
            <a:r>
              <a:rPr lang="en-US" dirty="0" smtClean="0"/>
              <a:t>SNS is overly aroused and coping is handled through avoidance of people and feelings, overregulating the body, external focus. Tendency towards flight.</a:t>
            </a:r>
            <a:endParaRPr lang="en-US" dirty="0"/>
          </a:p>
        </p:txBody>
      </p:sp>
      <p:sp>
        <p:nvSpPr>
          <p:cNvPr id="3" name="Title 2"/>
          <p:cNvSpPr>
            <a:spLocks noGrp="1"/>
          </p:cNvSpPr>
          <p:nvPr>
            <p:ph type="title"/>
          </p:nvPr>
        </p:nvSpPr>
        <p:spPr/>
        <p:txBody>
          <a:bodyPr/>
          <a:lstStyle/>
          <a:p>
            <a:r>
              <a:rPr lang="en-US" dirty="0" smtClean="0"/>
              <a:t>Avoidant (Dismissing)</a:t>
            </a:r>
            <a:endParaRPr lang="en-US" dirty="0"/>
          </a:p>
        </p:txBody>
      </p:sp>
    </p:spTree>
    <p:extLst>
      <p:ext uri="{BB962C8B-B14F-4D97-AF65-F5344CB8AC3E}">
        <p14:creationId xmlns:p14="http://schemas.microsoft.com/office/powerpoint/2010/main" val="3184725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Caregivers are inconsistent, sometimes attentive and sometimes not, sometimes overinvolved, sometimes under involved</a:t>
            </a:r>
          </a:p>
          <a:p>
            <a:endParaRPr lang="en-US" dirty="0"/>
          </a:p>
          <a:p>
            <a:r>
              <a:rPr lang="en-US" dirty="0" smtClean="0"/>
              <a:t>In</a:t>
            </a:r>
            <a:r>
              <a:rPr lang="en-US" baseline="0" dirty="0" smtClean="0"/>
              <a:t> order to regulate, c</a:t>
            </a:r>
            <a:r>
              <a:rPr lang="en-US" dirty="0" smtClean="0"/>
              <a:t>hild is insecure about parents reliability so not easily soothed. Sometimes clingy and sometimes angry and defiant.  Focus on others - “you” consciousness.</a:t>
            </a:r>
          </a:p>
          <a:p>
            <a:endParaRPr lang="en-US" dirty="0"/>
          </a:p>
          <a:p>
            <a:r>
              <a:rPr lang="en-US" dirty="0" smtClean="0"/>
              <a:t>As adults they have abandonment fear, vigilance, victim stance, difficulty with emotional regulation </a:t>
            </a:r>
          </a:p>
          <a:p>
            <a:endParaRPr lang="en-US" dirty="0"/>
          </a:p>
          <a:p>
            <a:r>
              <a:rPr lang="en-US" dirty="0" smtClean="0"/>
              <a:t>SNS is over stimulated and under regulated. Person feels flooded </a:t>
            </a:r>
            <a:r>
              <a:rPr lang="en-US" dirty="0" smtClean="0"/>
              <a:t>with </a:t>
            </a:r>
            <a:r>
              <a:rPr lang="en-US" dirty="0" smtClean="0"/>
              <a:t>abandonment panic. Fight response.</a:t>
            </a:r>
            <a:endParaRPr lang="en-US" dirty="0"/>
          </a:p>
        </p:txBody>
      </p:sp>
      <p:sp>
        <p:nvSpPr>
          <p:cNvPr id="3" name="Title 2"/>
          <p:cNvSpPr>
            <a:spLocks noGrp="1"/>
          </p:cNvSpPr>
          <p:nvPr>
            <p:ph type="title"/>
          </p:nvPr>
        </p:nvSpPr>
        <p:spPr/>
        <p:txBody>
          <a:bodyPr/>
          <a:lstStyle/>
          <a:p>
            <a:r>
              <a:rPr lang="en-US" dirty="0" smtClean="0"/>
              <a:t>Anxious (</a:t>
            </a:r>
            <a:r>
              <a:rPr lang="en-US" dirty="0" err="1" smtClean="0"/>
              <a:t>Preoccup</a:t>
            </a:r>
            <a:r>
              <a:rPr lang="en-US" dirty="0" smtClean="0"/>
              <a:t>[</a:t>
            </a:r>
            <a:r>
              <a:rPr lang="en-US" dirty="0" err="1" smtClean="0"/>
              <a:t>ied</a:t>
            </a:r>
            <a:r>
              <a:rPr lang="en-US" dirty="0" smtClean="0"/>
              <a:t>)</a:t>
            </a:r>
            <a:endParaRPr lang="en-US" dirty="0"/>
          </a:p>
        </p:txBody>
      </p:sp>
    </p:spTree>
    <p:extLst>
      <p:ext uri="{BB962C8B-B14F-4D97-AF65-F5344CB8AC3E}">
        <p14:creationId xmlns:p14="http://schemas.microsoft.com/office/powerpoint/2010/main" val="128884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Caregivers are frightening, abusive, source of love is also a source of pain, traumatizing, bizarre</a:t>
            </a:r>
          </a:p>
          <a:p>
            <a:endParaRPr lang="en-US" dirty="0"/>
          </a:p>
          <a:p>
            <a:r>
              <a:rPr lang="en-US" dirty="0" smtClean="0"/>
              <a:t>Child can become helpless, frozen, unable to soothe, dissociated, unable to focus</a:t>
            </a:r>
          </a:p>
          <a:p>
            <a:endParaRPr lang="en-US" dirty="0"/>
          </a:p>
          <a:p>
            <a:r>
              <a:rPr lang="en-US" dirty="0" smtClean="0"/>
              <a:t>Adult can have trouble functioning, can’t regulate feelings except through dissociation </a:t>
            </a:r>
          </a:p>
          <a:p>
            <a:endParaRPr lang="en-US" dirty="0"/>
          </a:p>
          <a:p>
            <a:r>
              <a:rPr lang="en-US" dirty="0" smtClean="0"/>
              <a:t>Amygdala is over stimulated and fight/flight response collapses.  PNS is over active and person can become frozen</a:t>
            </a:r>
          </a:p>
        </p:txBody>
      </p:sp>
      <p:sp>
        <p:nvSpPr>
          <p:cNvPr id="3" name="Title 2"/>
          <p:cNvSpPr>
            <a:spLocks noGrp="1"/>
          </p:cNvSpPr>
          <p:nvPr>
            <p:ph type="title"/>
          </p:nvPr>
        </p:nvSpPr>
        <p:spPr/>
        <p:txBody>
          <a:bodyPr/>
          <a:lstStyle/>
          <a:p>
            <a:r>
              <a:rPr lang="en-US" dirty="0" smtClean="0"/>
              <a:t>Disorganized</a:t>
            </a:r>
            <a:endParaRPr lang="en-US" dirty="0"/>
          </a:p>
        </p:txBody>
      </p:sp>
    </p:spTree>
    <p:extLst>
      <p:ext uri="{BB962C8B-B14F-4D97-AF65-F5344CB8AC3E}">
        <p14:creationId xmlns:p14="http://schemas.microsoft.com/office/powerpoint/2010/main" val="3918508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r>
              <a:rPr lang="en-US" dirty="0" smtClean="0"/>
              <a:t>People with insecure attachment regulate by:</a:t>
            </a:r>
          </a:p>
          <a:p>
            <a:pPr lvl="1"/>
            <a:r>
              <a:rPr lang="en-US" dirty="0" smtClean="0"/>
              <a:t>Avoiding connection and feelings – dismissing, focusing on self</a:t>
            </a:r>
          </a:p>
          <a:p>
            <a:pPr lvl="1"/>
            <a:r>
              <a:rPr lang="en-US" dirty="0" smtClean="0"/>
              <a:t>Clinging to connection, focusing on other or becoming unfocussed</a:t>
            </a:r>
          </a:p>
          <a:p>
            <a:pPr lvl="1"/>
            <a:endParaRPr lang="en-US" dirty="0"/>
          </a:p>
          <a:p>
            <a:r>
              <a:rPr lang="en-US" dirty="0" smtClean="0"/>
              <a:t>People with secure attachment regulate by: </a:t>
            </a:r>
          </a:p>
          <a:p>
            <a:pPr lvl="1"/>
            <a:r>
              <a:rPr lang="en-US" dirty="0" smtClean="0"/>
              <a:t>Moving towards others that are safe and comforting, focusing on self and other </a:t>
            </a:r>
          </a:p>
          <a:p>
            <a:pPr lvl="1"/>
            <a:endParaRPr lang="en-US" dirty="0"/>
          </a:p>
        </p:txBody>
      </p:sp>
      <p:sp>
        <p:nvSpPr>
          <p:cNvPr id="3" name="Title 2"/>
          <p:cNvSpPr>
            <a:spLocks noGrp="1"/>
          </p:cNvSpPr>
          <p:nvPr>
            <p:ph type="title"/>
          </p:nvPr>
        </p:nvSpPr>
        <p:spPr/>
        <p:txBody>
          <a:bodyPr/>
          <a:lstStyle/>
          <a:p>
            <a:r>
              <a:rPr lang="en-US" dirty="0" smtClean="0"/>
              <a:t>Defensive regulation</a:t>
            </a:r>
            <a:endParaRPr lang="en-US" dirty="0"/>
          </a:p>
        </p:txBody>
      </p:sp>
    </p:spTree>
    <p:extLst>
      <p:ext uri="{BB962C8B-B14F-4D97-AF65-F5344CB8AC3E}">
        <p14:creationId xmlns:p14="http://schemas.microsoft.com/office/powerpoint/2010/main" val="1459871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a:p>
            <a:r>
              <a:rPr lang="en-US" dirty="0" smtClean="0"/>
              <a:t>New experiences create new neural networks</a:t>
            </a:r>
            <a:endParaRPr lang="en-US" dirty="0"/>
          </a:p>
          <a:p>
            <a:pPr marL="45720" indent="0">
              <a:buNone/>
            </a:pPr>
            <a:endParaRPr lang="en-US" dirty="0"/>
          </a:p>
          <a:p>
            <a:r>
              <a:rPr lang="en-US" dirty="0" smtClean="0"/>
              <a:t>Therapy should attune to non-verbal signals from the right brain including bod language, facial expressions, tone of voice, eye contact and appropriate touch</a:t>
            </a:r>
          </a:p>
          <a:p>
            <a:endParaRPr lang="en-US" dirty="0"/>
          </a:p>
          <a:p>
            <a:r>
              <a:rPr lang="en-US" dirty="0" smtClean="0"/>
              <a:t>Focus on the relationship with client or between partners exploring engagement and disengagement to create new relational blueprints </a:t>
            </a:r>
            <a:endParaRPr lang="en-US" dirty="0"/>
          </a:p>
        </p:txBody>
      </p:sp>
      <p:sp>
        <p:nvSpPr>
          <p:cNvPr id="3" name="Title 2"/>
          <p:cNvSpPr>
            <a:spLocks noGrp="1"/>
          </p:cNvSpPr>
          <p:nvPr>
            <p:ph type="title"/>
          </p:nvPr>
        </p:nvSpPr>
        <p:spPr/>
        <p:txBody>
          <a:bodyPr/>
          <a:lstStyle/>
          <a:p>
            <a:r>
              <a:rPr lang="en-US" dirty="0" smtClean="0"/>
              <a:t>Attachment in Therapy</a:t>
            </a:r>
            <a:endParaRPr lang="en-US" dirty="0"/>
          </a:p>
        </p:txBody>
      </p:sp>
    </p:spTree>
    <p:extLst>
      <p:ext uri="{BB962C8B-B14F-4D97-AF65-F5344CB8AC3E}">
        <p14:creationId xmlns:p14="http://schemas.microsoft.com/office/powerpoint/2010/main" val="2943560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90000"/>
              </a:lnSpc>
            </a:pPr>
            <a:r>
              <a:rPr lang="en-US" dirty="0">
                <a:solidFill>
                  <a:srgbClr val="000000"/>
                </a:solidFill>
              </a:rPr>
              <a:t>Create a safe place, or secure base, for </a:t>
            </a:r>
            <a:r>
              <a:rPr lang="en-US" dirty="0" smtClean="0">
                <a:solidFill>
                  <a:srgbClr val="000000"/>
                </a:solidFill>
              </a:rPr>
              <a:t>clients </a:t>
            </a:r>
            <a:r>
              <a:rPr lang="en-US" dirty="0">
                <a:solidFill>
                  <a:srgbClr val="000000"/>
                </a:solidFill>
              </a:rPr>
              <a:t>to explore thoughts, feelings and experiences regarding self and attachment figures;</a:t>
            </a:r>
          </a:p>
          <a:p>
            <a:pPr algn="just">
              <a:lnSpc>
                <a:spcPct val="90000"/>
              </a:lnSpc>
            </a:pPr>
            <a:r>
              <a:rPr lang="en-US" dirty="0">
                <a:solidFill>
                  <a:srgbClr val="000000"/>
                </a:solidFill>
              </a:rPr>
              <a:t>Explore current relationships with attachment figures;</a:t>
            </a:r>
          </a:p>
          <a:p>
            <a:pPr algn="just">
              <a:lnSpc>
                <a:spcPct val="90000"/>
              </a:lnSpc>
            </a:pPr>
            <a:r>
              <a:rPr lang="en-US" dirty="0">
                <a:solidFill>
                  <a:srgbClr val="000000"/>
                </a:solidFill>
              </a:rPr>
              <a:t>Explore relationship with psychotherapist as an attachment figure;</a:t>
            </a:r>
          </a:p>
          <a:p>
            <a:pPr algn="just">
              <a:lnSpc>
                <a:spcPct val="90000"/>
              </a:lnSpc>
            </a:pPr>
            <a:r>
              <a:rPr lang="en-US" dirty="0">
                <a:solidFill>
                  <a:srgbClr val="000000"/>
                </a:solidFill>
              </a:rPr>
              <a:t>Explore the relationship between early childhood attachment experiences and current relationships;</a:t>
            </a:r>
          </a:p>
          <a:p>
            <a:pPr algn="just">
              <a:lnSpc>
                <a:spcPct val="90000"/>
              </a:lnSpc>
            </a:pPr>
            <a:r>
              <a:rPr lang="en-US" dirty="0">
                <a:solidFill>
                  <a:srgbClr val="000000"/>
                </a:solidFill>
              </a:rPr>
              <a:t>Find new ways of regulating attachment anxiety (i.e., emotional regulation) when the attachment behavioral system is activated.</a:t>
            </a:r>
            <a:endParaRPr lang="en-US" sz="1800" dirty="0">
              <a:solidFill>
                <a:srgbClr val="000000"/>
              </a:solidFill>
            </a:endParaRPr>
          </a:p>
          <a:p>
            <a:endParaRPr lang="en-US" dirty="0"/>
          </a:p>
        </p:txBody>
      </p:sp>
      <p:sp>
        <p:nvSpPr>
          <p:cNvPr id="3" name="Title 2"/>
          <p:cNvSpPr>
            <a:spLocks noGrp="1"/>
          </p:cNvSpPr>
          <p:nvPr>
            <p:ph type="title"/>
          </p:nvPr>
        </p:nvSpPr>
        <p:spPr/>
        <p:txBody>
          <a:bodyPr/>
          <a:lstStyle/>
          <a:p>
            <a:r>
              <a:rPr lang="en-US" dirty="0" smtClean="0"/>
              <a:t>Tasks of attachment informed therapy</a:t>
            </a:r>
            <a:endParaRPr lang="en-US" dirty="0"/>
          </a:p>
        </p:txBody>
      </p:sp>
    </p:spTree>
    <p:extLst>
      <p:ext uri="{BB962C8B-B14F-4D97-AF65-F5344CB8AC3E}">
        <p14:creationId xmlns:p14="http://schemas.microsoft.com/office/powerpoint/2010/main" val="34642921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Safety is very important as people are seeking safety with</a:t>
            </a:r>
            <a:r>
              <a:rPr lang="en-US" baseline="0" dirty="0" smtClean="0"/>
              <a:t> </a:t>
            </a:r>
            <a:r>
              <a:rPr lang="en-US" dirty="0" smtClean="0"/>
              <a:t>attachment.  This creates bonding and ability to explore </a:t>
            </a:r>
            <a:endParaRPr lang="en-US" dirty="0" smtClean="0"/>
          </a:p>
          <a:p>
            <a:pPr marL="45720" indent="0">
              <a:buNone/>
            </a:pPr>
            <a:endParaRPr lang="en-US" dirty="0" smtClean="0"/>
          </a:p>
          <a:p>
            <a:r>
              <a:rPr lang="en-US" dirty="0" smtClean="0"/>
              <a:t>Inner </a:t>
            </a:r>
            <a:r>
              <a:rPr lang="en-US" dirty="0" smtClean="0"/>
              <a:t>world and belief systems with oxytocin and GABA release to calm the amygdala</a:t>
            </a:r>
          </a:p>
          <a:p>
            <a:endParaRPr lang="en-US" dirty="0"/>
          </a:p>
          <a:p>
            <a:r>
              <a:rPr lang="en-US" dirty="0" smtClean="0"/>
              <a:t>Secure attachment can be earned – 3-5 years with a securely attached partner</a:t>
            </a:r>
          </a:p>
          <a:p>
            <a:endParaRPr lang="en-US" dirty="0"/>
          </a:p>
          <a:p>
            <a:r>
              <a:rPr lang="en-US" dirty="0" smtClean="0"/>
              <a:t>Connection with another reduces fear</a:t>
            </a:r>
          </a:p>
          <a:p>
            <a:endParaRPr lang="en-US" dirty="0"/>
          </a:p>
          <a:p>
            <a:r>
              <a:rPr lang="en-US" dirty="0" smtClean="0"/>
              <a:t>Connection with self trumps fear</a:t>
            </a:r>
          </a:p>
          <a:p>
            <a:endParaRPr lang="en-US" dirty="0"/>
          </a:p>
          <a:p>
            <a:endParaRPr lang="en-US" dirty="0"/>
          </a:p>
        </p:txBody>
      </p:sp>
      <p:sp>
        <p:nvSpPr>
          <p:cNvPr id="3" name="Title 2"/>
          <p:cNvSpPr>
            <a:spLocks noGrp="1"/>
          </p:cNvSpPr>
          <p:nvPr>
            <p:ph type="title"/>
          </p:nvPr>
        </p:nvSpPr>
        <p:spPr/>
        <p:txBody>
          <a:bodyPr/>
          <a:lstStyle/>
          <a:p>
            <a:r>
              <a:rPr lang="en-US" dirty="0" smtClean="0"/>
              <a:t>Attachment experiences in therapy</a:t>
            </a:r>
            <a:endParaRPr lang="en-US" dirty="0"/>
          </a:p>
        </p:txBody>
      </p:sp>
    </p:spTree>
    <p:extLst>
      <p:ext uri="{BB962C8B-B14F-4D97-AF65-F5344CB8AC3E}">
        <p14:creationId xmlns:p14="http://schemas.microsoft.com/office/powerpoint/2010/main" val="2073735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Use eye gazing.  Left eye is more connected to right brain.</a:t>
            </a:r>
          </a:p>
          <a:p>
            <a:endParaRPr lang="en-US" dirty="0"/>
          </a:p>
          <a:p>
            <a:r>
              <a:rPr lang="en-US" dirty="0" smtClean="0"/>
              <a:t>Turn to neighbor and look them in the eye.  Carefully notice what comes up: thoughts, feelings, sensations, beliefs , impulses, images, memories.</a:t>
            </a:r>
          </a:p>
          <a:p>
            <a:endParaRPr lang="en-US" dirty="0"/>
          </a:p>
          <a:p>
            <a:r>
              <a:rPr lang="en-US" dirty="0" smtClean="0"/>
              <a:t>What made you look away?</a:t>
            </a:r>
          </a:p>
          <a:p>
            <a:endParaRPr lang="en-US" dirty="0"/>
          </a:p>
          <a:p>
            <a:r>
              <a:rPr lang="en-US" dirty="0" smtClean="0"/>
              <a:t>Do it again and hold yourself there a few moments studying the impulse to look away.</a:t>
            </a:r>
          </a:p>
          <a:p>
            <a:endParaRPr lang="en-US" dirty="0"/>
          </a:p>
          <a:p>
            <a:r>
              <a:rPr lang="en-US" dirty="0" smtClean="0"/>
              <a:t>Look at their mouth.  What happens?</a:t>
            </a:r>
          </a:p>
          <a:p>
            <a:endParaRPr lang="en-US" dirty="0"/>
          </a:p>
          <a:p>
            <a:r>
              <a:rPr lang="en-US" dirty="0" smtClean="0"/>
              <a:t>Look away and notice what happens to each of you</a:t>
            </a:r>
          </a:p>
          <a:p>
            <a:endParaRPr lang="en-US" dirty="0"/>
          </a:p>
          <a:p>
            <a:endParaRPr lang="en-US" dirty="0"/>
          </a:p>
        </p:txBody>
      </p:sp>
      <p:sp>
        <p:nvSpPr>
          <p:cNvPr id="3" name="Title 2"/>
          <p:cNvSpPr>
            <a:spLocks noGrp="1"/>
          </p:cNvSpPr>
          <p:nvPr>
            <p:ph type="title"/>
          </p:nvPr>
        </p:nvSpPr>
        <p:spPr/>
        <p:txBody>
          <a:bodyPr/>
          <a:lstStyle/>
          <a:p>
            <a:r>
              <a:rPr lang="en-US" dirty="0" smtClean="0"/>
              <a:t>Implications for therapy – </a:t>
            </a:r>
            <a:br>
              <a:rPr lang="en-US" dirty="0" smtClean="0"/>
            </a:br>
            <a:r>
              <a:rPr lang="en-US" dirty="0" smtClean="0"/>
              <a:t>Eye Gazing</a:t>
            </a:r>
            <a:endParaRPr lang="en-US" dirty="0"/>
          </a:p>
        </p:txBody>
      </p:sp>
    </p:spTree>
    <p:extLst>
      <p:ext uri="{BB962C8B-B14F-4D97-AF65-F5344CB8AC3E}">
        <p14:creationId xmlns:p14="http://schemas.microsoft.com/office/powerpoint/2010/main" val="2025097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Explore the effect of touch</a:t>
            </a:r>
          </a:p>
          <a:p>
            <a:endParaRPr lang="en-US" dirty="0"/>
          </a:p>
          <a:p>
            <a:r>
              <a:rPr lang="en-US" dirty="0" smtClean="0"/>
              <a:t>Many couples disputes are about attachment panic. This cannot be talked through.</a:t>
            </a:r>
          </a:p>
          <a:p>
            <a:endParaRPr lang="en-US" dirty="0"/>
          </a:p>
          <a:p>
            <a:r>
              <a:rPr lang="en-US" dirty="0" smtClean="0"/>
              <a:t>What comes up around touch for clients?</a:t>
            </a:r>
          </a:p>
          <a:p>
            <a:endParaRPr lang="en-US" dirty="0"/>
          </a:p>
          <a:p>
            <a:r>
              <a:rPr lang="en-US" dirty="0" smtClean="0"/>
              <a:t>Imagine someone you love touching you. What comes up?</a:t>
            </a:r>
          </a:p>
          <a:p>
            <a:endParaRPr lang="en-US" dirty="0"/>
          </a:p>
          <a:p>
            <a:r>
              <a:rPr lang="en-US" dirty="0" smtClean="0"/>
              <a:t>Imagine the person sitting next to you touching you.  What comes up?</a:t>
            </a:r>
          </a:p>
          <a:p>
            <a:endParaRPr lang="en-US" dirty="0"/>
          </a:p>
          <a:p>
            <a:r>
              <a:rPr lang="en-US" dirty="0" smtClean="0"/>
              <a:t>Put your hand over your heart and notice the effect</a:t>
            </a:r>
          </a:p>
          <a:p>
            <a:endParaRPr lang="en-US" dirty="0"/>
          </a:p>
          <a:p>
            <a:r>
              <a:rPr lang="en-US" dirty="0" smtClean="0"/>
              <a:t>20 second hug releases oxytocin</a:t>
            </a:r>
            <a:endParaRPr lang="en-US" dirty="0"/>
          </a:p>
        </p:txBody>
      </p:sp>
      <p:sp>
        <p:nvSpPr>
          <p:cNvPr id="3" name="Title 2"/>
          <p:cNvSpPr>
            <a:spLocks noGrp="1"/>
          </p:cNvSpPr>
          <p:nvPr>
            <p:ph type="title"/>
          </p:nvPr>
        </p:nvSpPr>
        <p:spPr/>
        <p:txBody>
          <a:bodyPr/>
          <a:lstStyle/>
          <a:p>
            <a:r>
              <a:rPr lang="en-US" dirty="0" smtClean="0"/>
              <a:t>Implications for therapy - touch</a:t>
            </a:r>
            <a:endParaRPr lang="en-US" dirty="0"/>
          </a:p>
        </p:txBody>
      </p:sp>
    </p:spTree>
    <p:extLst>
      <p:ext uri="{BB962C8B-B14F-4D97-AF65-F5344CB8AC3E}">
        <p14:creationId xmlns:p14="http://schemas.microsoft.com/office/powerpoint/2010/main" val="39675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brain continues to develop throughout life</a:t>
            </a:r>
          </a:p>
          <a:p>
            <a:endParaRPr lang="en-US" dirty="0"/>
          </a:p>
          <a:p>
            <a:r>
              <a:rPr lang="en-US" dirty="0" smtClean="0"/>
              <a:t>New neural circuits are formed</a:t>
            </a:r>
          </a:p>
          <a:p>
            <a:endParaRPr lang="en-US" dirty="0"/>
          </a:p>
          <a:p>
            <a:r>
              <a:rPr lang="en-US" dirty="0" smtClean="0"/>
              <a:t>Old circuits are pruned with disuse</a:t>
            </a:r>
          </a:p>
          <a:p>
            <a:endParaRPr lang="en-US" dirty="0"/>
          </a:p>
          <a:p>
            <a:r>
              <a:rPr lang="en-US" dirty="0" smtClean="0"/>
              <a:t>Repeated experiences form habitual network firings</a:t>
            </a:r>
          </a:p>
          <a:p>
            <a:endParaRPr lang="en-US" dirty="0" smtClean="0"/>
          </a:p>
          <a:p>
            <a:pPr marL="274320" marR="0" indent="-2286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lang="en-US" sz="2000" kern="1200" spc="150" baseline="0" dirty="0" smtClean="0">
                <a:solidFill>
                  <a:schemeClr val="tx2"/>
                </a:solidFill>
                <a:effectLst/>
                <a:latin typeface="+mn-lt"/>
                <a:ea typeface="+mn-ea"/>
                <a:cs typeface="+mn-cs"/>
              </a:rPr>
              <a:t>If a painful old memory is paired with a new experience of being understood, accepted, loved, new networks are formed that are more positive and build secure attachment </a:t>
            </a:r>
            <a:endParaRPr lang="en-US" sz="2000" dirty="0" smtClean="0">
              <a:effectLst/>
            </a:endParaRPr>
          </a:p>
          <a:p>
            <a:endParaRPr lang="en-US" dirty="0" smtClean="0"/>
          </a:p>
          <a:p>
            <a:r>
              <a:rPr lang="en-US" dirty="0" smtClean="0"/>
              <a:t>We can change how our brains process attachment, but only with new experiences</a:t>
            </a:r>
            <a:endParaRPr lang="en-US" dirty="0"/>
          </a:p>
        </p:txBody>
      </p:sp>
      <p:sp>
        <p:nvSpPr>
          <p:cNvPr id="3" name="Title 2"/>
          <p:cNvSpPr>
            <a:spLocks noGrp="1"/>
          </p:cNvSpPr>
          <p:nvPr>
            <p:ph type="title"/>
          </p:nvPr>
        </p:nvSpPr>
        <p:spPr/>
        <p:txBody>
          <a:bodyPr/>
          <a:lstStyle/>
          <a:p>
            <a:r>
              <a:rPr lang="en-US" dirty="0" smtClean="0"/>
              <a:t>Neuroplasticity</a:t>
            </a:r>
            <a:endParaRPr lang="en-US" dirty="0"/>
          </a:p>
        </p:txBody>
      </p:sp>
    </p:spTree>
    <p:extLst>
      <p:ext uri="{BB962C8B-B14F-4D97-AF65-F5344CB8AC3E}">
        <p14:creationId xmlns:p14="http://schemas.microsoft.com/office/powerpoint/2010/main" val="1901655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Mindfulness practices effect the same centers in the brain that govern attachment.  It </a:t>
            </a:r>
            <a:r>
              <a:rPr lang="en-US" dirty="0" smtClean="0"/>
              <a:t>effects most of the nine </a:t>
            </a:r>
            <a:r>
              <a:rPr lang="en-US" dirty="0" smtClean="0"/>
              <a:t>functions of the PFC</a:t>
            </a:r>
          </a:p>
          <a:p>
            <a:endParaRPr lang="en-US" dirty="0"/>
          </a:p>
          <a:p>
            <a:r>
              <a:rPr lang="en-US" dirty="0" smtClean="0"/>
              <a:t>Assign mindfulness practices</a:t>
            </a:r>
          </a:p>
          <a:p>
            <a:endParaRPr lang="en-US" dirty="0"/>
          </a:p>
          <a:p>
            <a:r>
              <a:rPr lang="en-US" dirty="0" smtClean="0"/>
              <a:t>Explore issues in mindfulness in therapy</a:t>
            </a:r>
          </a:p>
          <a:p>
            <a:endParaRPr lang="en-US" dirty="0"/>
          </a:p>
          <a:p>
            <a:r>
              <a:rPr lang="en-US" dirty="0" smtClean="0"/>
              <a:t>Mindfulness increases blood flow to PF and away from the amygdala</a:t>
            </a:r>
          </a:p>
          <a:p>
            <a:endParaRPr lang="en-US" dirty="0" smtClean="0"/>
          </a:p>
          <a:p>
            <a:r>
              <a:rPr lang="en-US" dirty="0" smtClean="0"/>
              <a:t>MBSR/AEDP/EFT</a:t>
            </a:r>
          </a:p>
          <a:p>
            <a:endParaRPr lang="en-US" dirty="0" smtClean="0"/>
          </a:p>
          <a:p>
            <a:r>
              <a:rPr lang="en-US" dirty="0" smtClean="0"/>
              <a:t>Hakomi Mindfulness Centered Somatic Psychotherapy</a:t>
            </a:r>
          </a:p>
          <a:p>
            <a:endParaRPr lang="en-US" dirty="0"/>
          </a:p>
          <a:p>
            <a:r>
              <a:rPr lang="en-US" dirty="0" smtClean="0"/>
              <a:t>Mindfulness is paying attention to the present moment wit out judgment.  Welcoming experience.</a:t>
            </a:r>
          </a:p>
          <a:p>
            <a:endParaRPr lang="en-US" dirty="0"/>
          </a:p>
          <a:p>
            <a:r>
              <a:rPr lang="en-US" dirty="0" smtClean="0"/>
              <a:t>Exercise</a:t>
            </a:r>
            <a:r>
              <a:rPr lang="en-US" dirty="0" smtClean="0"/>
              <a:t>: Mindfulness of breathing</a:t>
            </a:r>
            <a:endParaRPr lang="en-US" dirty="0"/>
          </a:p>
        </p:txBody>
      </p:sp>
      <p:sp>
        <p:nvSpPr>
          <p:cNvPr id="3" name="Title 2"/>
          <p:cNvSpPr>
            <a:spLocks noGrp="1"/>
          </p:cNvSpPr>
          <p:nvPr>
            <p:ph type="title"/>
          </p:nvPr>
        </p:nvSpPr>
        <p:spPr/>
        <p:txBody>
          <a:bodyPr/>
          <a:lstStyle/>
          <a:p>
            <a:r>
              <a:rPr lang="en-US" dirty="0" smtClean="0"/>
              <a:t>Mindfulness</a:t>
            </a:r>
            <a:endParaRPr lang="en-US" dirty="0"/>
          </a:p>
        </p:txBody>
      </p:sp>
    </p:spTree>
    <p:extLst>
      <p:ext uri="{BB962C8B-B14F-4D97-AF65-F5344CB8AC3E}">
        <p14:creationId xmlns:p14="http://schemas.microsoft.com/office/powerpoint/2010/main" val="1933643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93671"/>
            <a:ext cx="8407893" cy="4407408"/>
          </a:xfrm>
        </p:spPr>
        <p:txBody>
          <a:bodyPr/>
          <a:lstStyle/>
          <a:p>
            <a:r>
              <a:rPr lang="en-US" dirty="0" smtClean="0"/>
              <a:t>Mindfulness turned outwards.</a:t>
            </a:r>
          </a:p>
          <a:p>
            <a:endParaRPr lang="en-US" dirty="0"/>
          </a:p>
          <a:p>
            <a:r>
              <a:rPr lang="en-US" dirty="0" smtClean="0"/>
              <a:t>Attune </a:t>
            </a:r>
            <a:r>
              <a:rPr lang="en-US" dirty="0" smtClean="0"/>
              <a:t>to the storyteller rather than the story mirror caregiver</a:t>
            </a:r>
            <a:r>
              <a:rPr lang="en-US" baseline="0" dirty="0" smtClean="0"/>
              <a:t> attunement to infant</a:t>
            </a:r>
            <a:endParaRPr lang="en-US" dirty="0" smtClean="0"/>
          </a:p>
          <a:p>
            <a:endParaRPr lang="en-US" dirty="0"/>
          </a:p>
          <a:p>
            <a:r>
              <a:rPr lang="en-US" dirty="0" smtClean="0"/>
              <a:t>Track, gestures, movement, pace, voice quality, the qualities of doing, present time experience.</a:t>
            </a:r>
          </a:p>
          <a:p>
            <a:endParaRPr lang="en-US" dirty="0"/>
          </a:p>
          <a:p>
            <a:r>
              <a:rPr lang="en-US" dirty="0" smtClean="0"/>
              <a:t>Privilege right brain over left brain tracking</a:t>
            </a:r>
          </a:p>
          <a:p>
            <a:endParaRPr lang="en-US" dirty="0"/>
          </a:p>
          <a:p>
            <a:r>
              <a:rPr lang="en-US" dirty="0" smtClean="0"/>
              <a:t>Reflect back </a:t>
            </a:r>
            <a:r>
              <a:rPr lang="en-US" b="1" i="0" u="sng" dirty="0" smtClean="0"/>
              <a:t>experience</a:t>
            </a:r>
            <a:r>
              <a:rPr lang="en-US" dirty="0" smtClean="0"/>
              <a:t> at least 70% of the time.  Content 20 – 30 %</a:t>
            </a:r>
            <a:endParaRPr lang="en-US" dirty="0"/>
          </a:p>
        </p:txBody>
      </p:sp>
      <p:sp>
        <p:nvSpPr>
          <p:cNvPr id="3" name="Title 2"/>
          <p:cNvSpPr>
            <a:spLocks noGrp="1"/>
          </p:cNvSpPr>
          <p:nvPr>
            <p:ph type="title"/>
          </p:nvPr>
        </p:nvSpPr>
        <p:spPr/>
        <p:txBody>
          <a:bodyPr/>
          <a:lstStyle/>
          <a:p>
            <a:r>
              <a:rPr lang="en-US" dirty="0" smtClean="0"/>
              <a:t>Attunement</a:t>
            </a:r>
            <a:endParaRPr lang="en-US" dirty="0"/>
          </a:p>
        </p:txBody>
      </p:sp>
    </p:spTree>
    <p:extLst>
      <p:ext uri="{BB962C8B-B14F-4D97-AF65-F5344CB8AC3E}">
        <p14:creationId xmlns:p14="http://schemas.microsoft.com/office/powerpoint/2010/main" val="2263083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45720" indent="0">
              <a:buNone/>
            </a:pPr>
            <a:r>
              <a:rPr lang="en-US" dirty="0" smtClean="0"/>
              <a:t> </a:t>
            </a:r>
          </a:p>
          <a:p>
            <a:r>
              <a:rPr lang="en-US" dirty="0" smtClean="0"/>
              <a:t>	• Voice:  How much or little emotion, strong or loud, weak or quiet…</a:t>
            </a:r>
          </a:p>
          <a:p>
            <a:r>
              <a:rPr lang="en-US" dirty="0"/>
              <a:t>	• Body:  What is this body predisposed towards, images connected with it. Does it pull in, reach out, resist?  Is it organized to move into action or to intimidate?</a:t>
            </a:r>
          </a:p>
          <a:p>
            <a:r>
              <a:rPr lang="en-US" dirty="0"/>
              <a:t>	• Movement:  Still or active, jerky or smooth, controlled or spontaneous...</a:t>
            </a:r>
          </a:p>
          <a:p>
            <a:r>
              <a:rPr lang="en-US" dirty="0"/>
              <a:t>	• Gestures: repetitive gestures, the quality of their gestures: quick, slow, tentative determined, etc.</a:t>
            </a:r>
          </a:p>
          <a:p>
            <a:r>
              <a:rPr lang="en-US" dirty="0"/>
              <a:t>	• Posture: rigid, collapsed, threatening, expressive...</a:t>
            </a:r>
          </a:p>
          <a:p>
            <a:r>
              <a:rPr lang="en-US" dirty="0"/>
              <a:t>	• Eyes:  Do they look at you or look away, unsteady eyes or steady eyes...</a:t>
            </a:r>
          </a:p>
          <a:p>
            <a:r>
              <a:rPr lang="en-US" dirty="0"/>
              <a:t>	• Speech Content:  Brief or belabored, redundant or sparse... </a:t>
            </a:r>
          </a:p>
          <a:p>
            <a:r>
              <a:rPr lang="en-US" dirty="0"/>
              <a:t>	• Pace and tonal quality: fast, slow, variable, stable, harsh, soft, etc</a:t>
            </a:r>
            <a:r>
              <a:rPr lang="en-US" dirty="0" smtClean="0"/>
              <a:t>..</a:t>
            </a:r>
            <a:r>
              <a:rPr lang="en-US" dirty="0"/>
              <a:t>	</a:t>
            </a:r>
          </a:p>
        </p:txBody>
      </p:sp>
      <p:sp>
        <p:nvSpPr>
          <p:cNvPr id="3" name="Title 2"/>
          <p:cNvSpPr>
            <a:spLocks noGrp="1"/>
          </p:cNvSpPr>
          <p:nvPr>
            <p:ph type="title"/>
          </p:nvPr>
        </p:nvSpPr>
        <p:spPr/>
        <p:txBody>
          <a:bodyPr/>
          <a:lstStyle/>
          <a:p>
            <a:r>
              <a:rPr lang="en-US" dirty="0" smtClean="0"/>
              <a:t>Non verbal tracking</a:t>
            </a:r>
            <a:endParaRPr lang="en-US" dirty="0"/>
          </a:p>
        </p:txBody>
      </p:sp>
    </p:spTree>
    <p:extLst>
      <p:ext uri="{BB962C8B-B14F-4D97-AF65-F5344CB8AC3E}">
        <p14:creationId xmlns:p14="http://schemas.microsoft.com/office/powerpoint/2010/main" val="749211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227829"/>
          </a:xfrm>
        </p:spPr>
        <p:txBody>
          <a:bodyPr>
            <a:normAutofit/>
          </a:bodyPr>
          <a:lstStyle/>
          <a:p>
            <a:r>
              <a:rPr lang="en-US" dirty="0" smtClean="0"/>
              <a:t>         • </a:t>
            </a:r>
            <a:r>
              <a:rPr lang="en-US" dirty="0"/>
              <a:t>Attitude:  Confident or insecure, hopeless or </a:t>
            </a:r>
            <a:r>
              <a:rPr lang="en-US" dirty="0" smtClean="0"/>
              <a:t>certain…</a:t>
            </a:r>
          </a:p>
          <a:p>
            <a:r>
              <a:rPr lang="en-US" dirty="0"/>
              <a:t> </a:t>
            </a:r>
            <a:r>
              <a:rPr lang="en-US" dirty="0" smtClean="0"/>
              <a:t>        • </a:t>
            </a:r>
            <a:r>
              <a:rPr lang="en-US" dirty="0"/>
              <a:t>Unspoken:  Hints at it or hides it, silence or refuses to tell...</a:t>
            </a:r>
          </a:p>
          <a:p>
            <a:r>
              <a:rPr lang="en-US" dirty="0"/>
              <a:t>	• Feelings: What feelings are just beneath the surface...</a:t>
            </a:r>
          </a:p>
          <a:p>
            <a:r>
              <a:rPr lang="en-US" dirty="0"/>
              <a:t>	• Beliefs: What core beliefs underlie their presentation...</a:t>
            </a:r>
          </a:p>
          <a:p>
            <a:r>
              <a:rPr lang="en-US" dirty="0"/>
              <a:t>	• Fears:  Well hidden or denied, incapacitating or overridden...</a:t>
            </a:r>
          </a:p>
          <a:p>
            <a:r>
              <a:rPr lang="en-US" dirty="0"/>
              <a:t>	• Needs:  Expressed or denied, many needs or few needs, unmet needs...</a:t>
            </a:r>
          </a:p>
          <a:p>
            <a:r>
              <a:rPr lang="en-US" dirty="0"/>
              <a:t>	• Patterns of breathing, swallowing...</a:t>
            </a:r>
          </a:p>
          <a:p>
            <a:r>
              <a:rPr lang="en-US" dirty="0"/>
              <a:t>	• Verbal patterns and tics such as “you know...”, many pauses, non stop...</a:t>
            </a:r>
          </a:p>
          <a:p>
            <a:r>
              <a:rPr lang="en-US" dirty="0"/>
              <a:t>	• Tensions and relaxations:  Chronic patterns and ebbs and flows.</a:t>
            </a:r>
          </a:p>
          <a:p>
            <a:r>
              <a:rPr lang="en-US" dirty="0"/>
              <a:t>	</a:t>
            </a:r>
          </a:p>
        </p:txBody>
      </p:sp>
      <p:sp>
        <p:nvSpPr>
          <p:cNvPr id="3" name="Title 2"/>
          <p:cNvSpPr>
            <a:spLocks noGrp="1"/>
          </p:cNvSpPr>
          <p:nvPr>
            <p:ph type="title"/>
          </p:nvPr>
        </p:nvSpPr>
        <p:spPr/>
        <p:txBody>
          <a:bodyPr/>
          <a:lstStyle/>
          <a:p>
            <a:r>
              <a:rPr lang="en-US" dirty="0" smtClean="0"/>
              <a:t>Non verbal tracking</a:t>
            </a:r>
            <a:endParaRPr lang="en-US" dirty="0"/>
          </a:p>
        </p:txBody>
      </p:sp>
    </p:spTree>
    <p:extLst>
      <p:ext uri="{BB962C8B-B14F-4D97-AF65-F5344CB8AC3E}">
        <p14:creationId xmlns:p14="http://schemas.microsoft.com/office/powerpoint/2010/main" val="3550468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 Presence:  How present are they...</a:t>
            </a:r>
          </a:p>
          <a:p>
            <a:r>
              <a:rPr lang="en-US" dirty="0"/>
              <a:t>	• Energy:  What is the quality of energy… Extroverted, introverted, bright, dull, soft, staccato, inviting, desperate, </a:t>
            </a:r>
            <a:r>
              <a:rPr lang="en-US" dirty="0" err="1"/>
              <a:t>etc</a:t>
            </a:r>
            <a:r>
              <a:rPr lang="en-US" dirty="0"/>
              <a:t>?</a:t>
            </a:r>
          </a:p>
          <a:p>
            <a:r>
              <a:rPr lang="en-US" dirty="0"/>
              <a:t>	• Countertransference:  What do they evoke in you? Diagnostic and personal</a:t>
            </a:r>
          </a:p>
          <a:p>
            <a:r>
              <a:rPr lang="en-US" dirty="0"/>
              <a:t>	• System:  The system of interaction you are in with the client</a:t>
            </a:r>
          </a:p>
          <a:p>
            <a:r>
              <a:rPr lang="en-US" dirty="0"/>
              <a:t>	• Story:  What is told, what is not.  How is this parallel to the non-verbal signals you   are receiving.</a:t>
            </a:r>
          </a:p>
          <a:p>
            <a:endParaRPr lang="en-US" dirty="0"/>
          </a:p>
          <a:p>
            <a:endParaRPr lang="en-US" dirty="0"/>
          </a:p>
        </p:txBody>
      </p:sp>
      <p:sp>
        <p:nvSpPr>
          <p:cNvPr id="3" name="Title 2"/>
          <p:cNvSpPr>
            <a:spLocks noGrp="1"/>
          </p:cNvSpPr>
          <p:nvPr>
            <p:ph type="title"/>
          </p:nvPr>
        </p:nvSpPr>
        <p:spPr/>
        <p:txBody>
          <a:bodyPr/>
          <a:lstStyle/>
          <a:p>
            <a:r>
              <a:rPr lang="en-US" dirty="0" smtClean="0"/>
              <a:t>Non verbal tracking</a:t>
            </a:r>
            <a:endParaRPr lang="en-US" dirty="0"/>
          </a:p>
        </p:txBody>
      </p:sp>
    </p:spTree>
    <p:extLst>
      <p:ext uri="{BB962C8B-B14F-4D97-AF65-F5344CB8AC3E}">
        <p14:creationId xmlns:p14="http://schemas.microsoft.com/office/powerpoint/2010/main" val="829493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Let the clients know that you are receiving their present moment experience</a:t>
            </a:r>
          </a:p>
          <a:p>
            <a:endParaRPr lang="en-US" dirty="0"/>
          </a:p>
          <a:p>
            <a:r>
              <a:rPr lang="en-US" dirty="0" smtClean="0"/>
              <a:t>You focused : “Feeling sad, huh?”</a:t>
            </a:r>
          </a:p>
          <a:p>
            <a:endParaRPr lang="en-US" dirty="0"/>
          </a:p>
          <a:p>
            <a:r>
              <a:rPr lang="en-US" dirty="0" smtClean="0"/>
              <a:t>Questions betray ignorance</a:t>
            </a:r>
          </a:p>
          <a:p>
            <a:endParaRPr lang="en-US" dirty="0"/>
          </a:p>
          <a:p>
            <a:r>
              <a:rPr lang="en-US" dirty="0" smtClean="0"/>
              <a:t>Flexible</a:t>
            </a:r>
          </a:p>
          <a:p>
            <a:endParaRPr lang="en-US" dirty="0"/>
          </a:p>
          <a:p>
            <a:r>
              <a:rPr lang="en-US" dirty="0" smtClean="0"/>
              <a:t>Simple: a five year old should be able to understand</a:t>
            </a:r>
          </a:p>
          <a:p>
            <a:endParaRPr lang="en-US" dirty="0"/>
          </a:p>
          <a:p>
            <a:r>
              <a:rPr lang="en-US" dirty="0" smtClean="0"/>
              <a:t>Warm and inviting and curious</a:t>
            </a:r>
          </a:p>
          <a:p>
            <a:endParaRPr lang="en-US" dirty="0"/>
          </a:p>
        </p:txBody>
      </p:sp>
      <p:sp>
        <p:nvSpPr>
          <p:cNvPr id="3" name="Title 2"/>
          <p:cNvSpPr>
            <a:spLocks noGrp="1"/>
          </p:cNvSpPr>
          <p:nvPr>
            <p:ph type="title"/>
          </p:nvPr>
        </p:nvSpPr>
        <p:spPr/>
        <p:txBody>
          <a:bodyPr/>
          <a:lstStyle/>
          <a:p>
            <a:r>
              <a:rPr lang="en-US" dirty="0" smtClean="0"/>
              <a:t>Attune and reflect</a:t>
            </a:r>
            <a:endParaRPr lang="en-US" dirty="0"/>
          </a:p>
        </p:txBody>
      </p:sp>
    </p:spTree>
    <p:extLst>
      <p:ext uri="{BB962C8B-B14F-4D97-AF65-F5344CB8AC3E}">
        <p14:creationId xmlns:p14="http://schemas.microsoft.com/office/powerpoint/2010/main" val="30681891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Help clients create new experiences in session that rewire the brain</a:t>
            </a:r>
          </a:p>
          <a:p>
            <a:pPr marL="45720" indent="0">
              <a:buNone/>
            </a:pPr>
            <a:endParaRPr lang="en-US" dirty="0" smtClean="0"/>
          </a:p>
          <a:p>
            <a:r>
              <a:rPr lang="en-US" dirty="0" smtClean="0"/>
              <a:t>Two type of experiential interventions:</a:t>
            </a:r>
          </a:p>
          <a:p>
            <a:pPr lvl="1"/>
            <a:r>
              <a:rPr lang="en-US" dirty="0" smtClean="0"/>
              <a:t>Explore present </a:t>
            </a:r>
            <a:r>
              <a:rPr lang="en-US" dirty="0" smtClean="0"/>
              <a:t>internal </a:t>
            </a:r>
            <a:r>
              <a:rPr lang="en-US" dirty="0" smtClean="0"/>
              <a:t>and systemic organization: i.e. when she gets </a:t>
            </a:r>
            <a:r>
              <a:rPr lang="en-US" dirty="0" smtClean="0"/>
              <a:t>mad, </a:t>
            </a:r>
            <a:r>
              <a:rPr lang="en-US" dirty="0" smtClean="0"/>
              <a:t>I retreat</a:t>
            </a:r>
          </a:p>
          <a:p>
            <a:pPr lvl="1"/>
            <a:r>
              <a:rPr lang="en-US" dirty="0" smtClean="0"/>
              <a:t>Explore new options: Lets see what happens if when she gets mad, you take her hand</a:t>
            </a:r>
          </a:p>
          <a:p>
            <a:pPr marL="365760" lvl="1" indent="0">
              <a:buNone/>
            </a:pPr>
            <a:endParaRPr lang="en-US" dirty="0" smtClean="0"/>
          </a:p>
          <a:p>
            <a:r>
              <a:rPr lang="en-US" dirty="0" smtClean="0"/>
              <a:t>Create experiences that elucidate working models of relationship and disconfirm them</a:t>
            </a:r>
            <a:endParaRPr lang="en-US" dirty="0"/>
          </a:p>
        </p:txBody>
      </p:sp>
      <p:sp>
        <p:nvSpPr>
          <p:cNvPr id="3" name="Title 2"/>
          <p:cNvSpPr>
            <a:spLocks noGrp="1"/>
          </p:cNvSpPr>
          <p:nvPr>
            <p:ph type="title"/>
          </p:nvPr>
        </p:nvSpPr>
        <p:spPr/>
        <p:txBody>
          <a:bodyPr/>
          <a:lstStyle/>
          <a:p>
            <a:r>
              <a:rPr lang="en-US" dirty="0" smtClean="0"/>
              <a:t>Work experientially</a:t>
            </a:r>
            <a:endParaRPr lang="en-US" dirty="0"/>
          </a:p>
        </p:txBody>
      </p:sp>
    </p:spTree>
    <p:extLst>
      <p:ext uri="{BB962C8B-B14F-4D97-AF65-F5344CB8AC3E}">
        <p14:creationId xmlns:p14="http://schemas.microsoft.com/office/powerpoint/2010/main" val="15528992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Demonstration</a:t>
            </a:r>
            <a:endParaRPr lang="en-US" dirty="0"/>
          </a:p>
        </p:txBody>
      </p:sp>
    </p:spTree>
    <p:extLst>
      <p:ext uri="{BB962C8B-B14F-4D97-AF65-F5344CB8AC3E}">
        <p14:creationId xmlns:p14="http://schemas.microsoft.com/office/powerpoint/2010/main" val="5894174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Encourage vulnerability in order to build intimacy and secure attachment</a:t>
            </a:r>
          </a:p>
          <a:p>
            <a:endParaRPr lang="en-US" dirty="0" smtClean="0"/>
          </a:p>
          <a:p>
            <a:r>
              <a:rPr lang="en-US" dirty="0" smtClean="0"/>
              <a:t>Explore barriers to vulnerability</a:t>
            </a:r>
          </a:p>
          <a:p>
            <a:endParaRPr lang="en-US" dirty="0"/>
          </a:p>
          <a:p>
            <a:r>
              <a:rPr lang="en-US" dirty="0" smtClean="0"/>
              <a:t>Name longings, fears, injuries </a:t>
            </a:r>
          </a:p>
          <a:p>
            <a:endParaRPr lang="en-US" dirty="0"/>
          </a:p>
          <a:p>
            <a:r>
              <a:rPr lang="en-US" dirty="0" smtClean="0"/>
              <a:t>“I’m here with you”, “You’re not alone anymore”, “Notice how you pull in when you start to feel”, “Its really painful, huh”,</a:t>
            </a:r>
            <a:r>
              <a:rPr lang="en-US" baseline="0" dirty="0" smtClean="0"/>
              <a:t> “A bit nervous, huh?”</a:t>
            </a:r>
            <a:endParaRPr lang="en-US" dirty="0" smtClean="0"/>
          </a:p>
          <a:p>
            <a:endParaRPr lang="en-US" dirty="0"/>
          </a:p>
          <a:p>
            <a:r>
              <a:rPr lang="en-US" dirty="0" smtClean="0"/>
              <a:t>Use touch when appropriate</a:t>
            </a:r>
          </a:p>
          <a:p>
            <a:endParaRPr lang="en-US" dirty="0"/>
          </a:p>
          <a:p>
            <a:r>
              <a:rPr lang="en-US" dirty="0" smtClean="0"/>
              <a:t>“Notice where that lives in your body.  Can your partner put their hand there and just be a friend to that feeling?”</a:t>
            </a:r>
            <a:endParaRPr lang="en-US" dirty="0"/>
          </a:p>
        </p:txBody>
      </p:sp>
      <p:sp>
        <p:nvSpPr>
          <p:cNvPr id="3" name="Title 2"/>
          <p:cNvSpPr>
            <a:spLocks noGrp="1"/>
          </p:cNvSpPr>
          <p:nvPr>
            <p:ph type="title"/>
          </p:nvPr>
        </p:nvSpPr>
        <p:spPr/>
        <p:txBody>
          <a:bodyPr/>
          <a:lstStyle/>
          <a:p>
            <a:r>
              <a:rPr lang="en-US" dirty="0" smtClean="0"/>
              <a:t>Emotions</a:t>
            </a:r>
            <a:endParaRPr lang="en-US" dirty="0"/>
          </a:p>
        </p:txBody>
      </p:sp>
    </p:spTree>
    <p:extLst>
      <p:ext uri="{BB962C8B-B14F-4D97-AF65-F5344CB8AC3E}">
        <p14:creationId xmlns:p14="http://schemas.microsoft.com/office/powerpoint/2010/main" val="8391343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Compassion for self and others. Increases safety and PNS activity</a:t>
            </a:r>
          </a:p>
          <a:p>
            <a:endParaRPr lang="en-US" dirty="0"/>
          </a:p>
          <a:p>
            <a:r>
              <a:rPr lang="en-US" dirty="0" smtClean="0"/>
              <a:t>Exercise: Breathing in suffering and out compassion</a:t>
            </a:r>
          </a:p>
          <a:p>
            <a:endParaRPr lang="en-US" dirty="0"/>
          </a:p>
          <a:p>
            <a:r>
              <a:rPr lang="en-US" dirty="0" smtClean="0"/>
              <a:t>Exercise: Loving Kindness – May you be happy, without fear, at peace </a:t>
            </a:r>
            <a:endParaRPr lang="en-US" dirty="0"/>
          </a:p>
        </p:txBody>
      </p:sp>
      <p:sp>
        <p:nvSpPr>
          <p:cNvPr id="3" name="Title 2"/>
          <p:cNvSpPr>
            <a:spLocks noGrp="1"/>
          </p:cNvSpPr>
          <p:nvPr>
            <p:ph type="title"/>
          </p:nvPr>
        </p:nvSpPr>
        <p:spPr/>
        <p:txBody>
          <a:bodyPr/>
          <a:lstStyle/>
          <a:p>
            <a:r>
              <a:rPr lang="en-US" dirty="0" smtClean="0"/>
              <a:t>Compassion practices</a:t>
            </a:r>
            <a:endParaRPr lang="en-US" dirty="0"/>
          </a:p>
        </p:txBody>
      </p:sp>
    </p:spTree>
    <p:extLst>
      <p:ext uri="{BB962C8B-B14F-4D97-AF65-F5344CB8AC3E}">
        <p14:creationId xmlns:p14="http://schemas.microsoft.com/office/powerpoint/2010/main" val="2595872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5524501" cy="4407408"/>
          </a:xfrm>
        </p:spPr>
        <p:txBody>
          <a:bodyPr>
            <a:normAutofit lnSpcReduction="10000"/>
          </a:bodyPr>
          <a:lstStyle/>
          <a:p>
            <a:r>
              <a:rPr lang="en-US" dirty="0" smtClean="0"/>
              <a:t>Early attachment experiences actually shape our brains and the patterns of neural firing that can last a lifetime</a:t>
            </a:r>
          </a:p>
          <a:p>
            <a:endParaRPr lang="en-US" dirty="0"/>
          </a:p>
          <a:p>
            <a:r>
              <a:rPr lang="en-US" dirty="0" smtClean="0"/>
              <a:t>At birth the neurons in the limbic system (emotions</a:t>
            </a:r>
            <a:r>
              <a:rPr lang="en-US" dirty="0"/>
              <a:t>, memories and </a:t>
            </a:r>
            <a:r>
              <a:rPr lang="en-US" b="1" dirty="0" smtClean="0"/>
              <a:t>arousal) </a:t>
            </a:r>
            <a:r>
              <a:rPr lang="en-US" dirty="0" smtClean="0"/>
              <a:t>are not fully developed</a:t>
            </a:r>
          </a:p>
          <a:p>
            <a:endParaRPr lang="en-US" dirty="0"/>
          </a:p>
          <a:p>
            <a:r>
              <a:rPr lang="en-US" dirty="0" smtClean="0"/>
              <a:t>The relationship with caregivers stimulates growth in this region.</a:t>
            </a:r>
          </a:p>
          <a:p>
            <a:endParaRPr lang="en-US" dirty="0"/>
          </a:p>
          <a:p>
            <a:r>
              <a:rPr lang="en-US" dirty="0" smtClean="0"/>
              <a:t>The structure of the brain is influenced including release of hormones like oxytocin that is released with bonding</a:t>
            </a:r>
            <a:endParaRPr lang="en-US" dirty="0"/>
          </a:p>
        </p:txBody>
      </p:sp>
      <p:sp>
        <p:nvSpPr>
          <p:cNvPr id="3" name="Title 2"/>
          <p:cNvSpPr>
            <a:spLocks noGrp="1"/>
          </p:cNvSpPr>
          <p:nvPr>
            <p:ph type="title"/>
          </p:nvPr>
        </p:nvSpPr>
        <p:spPr/>
        <p:txBody>
          <a:bodyPr/>
          <a:lstStyle/>
          <a:p>
            <a:r>
              <a:rPr lang="en-US" dirty="0" smtClean="0"/>
              <a:t>Brain development – </a:t>
            </a:r>
            <a:br>
              <a:rPr lang="en-US" dirty="0" smtClean="0"/>
            </a:br>
            <a:r>
              <a:rPr lang="en-US" dirty="0" smtClean="0"/>
              <a:t>experience dependent maturation</a:t>
            </a:r>
            <a:endParaRPr lang="en-US" dirty="0"/>
          </a:p>
        </p:txBody>
      </p:sp>
      <p:pic>
        <p:nvPicPr>
          <p:cNvPr id="4" name="Picture 3"/>
          <p:cNvPicPr>
            <a:picLocks noChangeAspect="1"/>
          </p:cNvPicPr>
          <p:nvPr/>
        </p:nvPicPr>
        <p:blipFill>
          <a:blip r:embed="rId2"/>
          <a:stretch>
            <a:fillRect/>
          </a:stretch>
        </p:blipFill>
        <p:spPr>
          <a:xfrm>
            <a:off x="5905500" y="1993900"/>
            <a:ext cx="3073400" cy="3352800"/>
          </a:xfrm>
          <a:prstGeom prst="rect">
            <a:avLst/>
          </a:prstGeom>
        </p:spPr>
      </p:pic>
    </p:spTree>
    <p:extLst>
      <p:ext uri="{BB962C8B-B14F-4D97-AF65-F5344CB8AC3E}">
        <p14:creationId xmlns:p14="http://schemas.microsoft.com/office/powerpoint/2010/main" val="36182548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Imagery changes the brain, rewires neural circuitry</a:t>
            </a:r>
          </a:p>
          <a:p>
            <a:endParaRPr lang="en-US" dirty="0"/>
          </a:p>
          <a:p>
            <a:r>
              <a:rPr lang="en-US" dirty="0" smtClean="0"/>
              <a:t>Can use imagery to create an internal part that soothes and consoles or is wise and comforting creating </a:t>
            </a:r>
            <a:r>
              <a:rPr lang="en-US" dirty="0" err="1" smtClean="0"/>
              <a:t>intrapsychici</a:t>
            </a:r>
            <a:r>
              <a:rPr lang="en-US" dirty="0" smtClean="0"/>
              <a:t> secure attachment.</a:t>
            </a:r>
          </a:p>
          <a:p>
            <a:endParaRPr lang="en-US" dirty="0"/>
          </a:p>
          <a:p>
            <a:r>
              <a:rPr lang="en-US" dirty="0" smtClean="0"/>
              <a:t>Exercise: Mill around group and study baseline activation. Think of someone you love. Imagine them in your heart.  Fell their presence.  See the loving look on their face. Notice what happens in your body.  Now mill around again and notice difference.</a:t>
            </a:r>
          </a:p>
          <a:p>
            <a:endParaRPr lang="en-US" dirty="0" smtClean="0"/>
          </a:p>
          <a:p>
            <a:r>
              <a:rPr lang="en-US" dirty="0" smtClean="0"/>
              <a:t>Visualize or dialogue with wise self to release oxytocin</a:t>
            </a:r>
          </a:p>
          <a:p>
            <a:endParaRPr lang="en-US" dirty="0" smtClean="0"/>
          </a:p>
          <a:p>
            <a:r>
              <a:rPr lang="en-US" dirty="0" smtClean="0"/>
              <a:t>Past perfect: when client remembers past traumatic event, they can replay it with partner playing a secure attachment figure</a:t>
            </a:r>
            <a:endParaRPr lang="en-US" dirty="0"/>
          </a:p>
        </p:txBody>
      </p:sp>
      <p:sp>
        <p:nvSpPr>
          <p:cNvPr id="3" name="Title 2"/>
          <p:cNvSpPr>
            <a:spLocks noGrp="1"/>
          </p:cNvSpPr>
          <p:nvPr>
            <p:ph type="title"/>
          </p:nvPr>
        </p:nvSpPr>
        <p:spPr/>
        <p:txBody>
          <a:bodyPr/>
          <a:lstStyle/>
          <a:p>
            <a:r>
              <a:rPr lang="en-US" dirty="0" smtClean="0"/>
              <a:t>Imagery</a:t>
            </a:r>
            <a:endParaRPr lang="en-US" dirty="0"/>
          </a:p>
        </p:txBody>
      </p:sp>
    </p:spTree>
    <p:extLst>
      <p:ext uri="{BB962C8B-B14F-4D97-AF65-F5344CB8AC3E}">
        <p14:creationId xmlns:p14="http://schemas.microsoft.com/office/powerpoint/2010/main" val="10168623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Defenses are a way to preserve the body and spirit</a:t>
            </a:r>
          </a:p>
          <a:p>
            <a:endParaRPr lang="en-US" dirty="0"/>
          </a:p>
          <a:p>
            <a:r>
              <a:rPr lang="en-US" dirty="0" smtClean="0"/>
              <a:t>Acknowledge and support them</a:t>
            </a:r>
          </a:p>
          <a:p>
            <a:endParaRPr lang="en-US" dirty="0"/>
          </a:p>
          <a:p>
            <a:r>
              <a:rPr lang="en-US" dirty="0" smtClean="0"/>
              <a:t>Have partner support them</a:t>
            </a:r>
            <a:endParaRPr lang="en-US" dirty="0"/>
          </a:p>
        </p:txBody>
      </p:sp>
      <p:sp>
        <p:nvSpPr>
          <p:cNvPr id="3" name="Title 2"/>
          <p:cNvSpPr>
            <a:spLocks noGrp="1"/>
          </p:cNvSpPr>
          <p:nvPr>
            <p:ph type="title"/>
          </p:nvPr>
        </p:nvSpPr>
        <p:spPr/>
        <p:txBody>
          <a:bodyPr/>
          <a:lstStyle/>
          <a:p>
            <a:r>
              <a:rPr lang="en-US" dirty="0" smtClean="0"/>
              <a:t>Ally with defenses</a:t>
            </a:r>
            <a:endParaRPr lang="en-US" dirty="0"/>
          </a:p>
        </p:txBody>
      </p:sp>
    </p:spTree>
    <p:extLst>
      <p:ext uri="{BB962C8B-B14F-4D97-AF65-F5344CB8AC3E}">
        <p14:creationId xmlns:p14="http://schemas.microsoft.com/office/powerpoint/2010/main" val="41432789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are creating new secure attachment</a:t>
            </a:r>
          </a:p>
          <a:p>
            <a:r>
              <a:rPr lang="en-US" dirty="0" smtClean="0"/>
              <a:t>Teach partner how to hold the feelings and be friendly to vulnerability</a:t>
            </a:r>
          </a:p>
          <a:p>
            <a:r>
              <a:rPr lang="en-US" dirty="0" smtClean="0"/>
              <a:t>Teach partner tracking and timely </a:t>
            </a:r>
            <a:r>
              <a:rPr lang="en-US" dirty="0" smtClean="0"/>
              <a:t>responsiveness</a:t>
            </a:r>
            <a:r>
              <a:rPr lang="en-US" baseline="0" dirty="0" smtClean="0"/>
              <a:t> </a:t>
            </a:r>
            <a:r>
              <a:rPr lang="en-US" baseline="0" dirty="0" smtClean="0"/>
              <a:t>to needs</a:t>
            </a:r>
          </a:p>
          <a:p>
            <a:r>
              <a:rPr lang="en-US" baseline="0" dirty="0" smtClean="0"/>
              <a:t>Teach emotional repair</a:t>
            </a:r>
            <a:endParaRPr lang="en-US" dirty="0" smtClean="0"/>
          </a:p>
          <a:p>
            <a:r>
              <a:rPr lang="en-US" dirty="0" smtClean="0"/>
              <a:t>Explore the barriers to vulnerability</a:t>
            </a:r>
          </a:p>
          <a:p>
            <a:r>
              <a:rPr lang="en-US" dirty="0" smtClean="0"/>
              <a:t>“Notice how you feel about expressing that”</a:t>
            </a:r>
          </a:p>
          <a:p>
            <a:r>
              <a:rPr lang="en-US" dirty="0" smtClean="0"/>
              <a:t>Start and end with appreciations and acknowledgements </a:t>
            </a:r>
          </a:p>
          <a:p>
            <a:r>
              <a:rPr lang="en-US" dirty="0" smtClean="0"/>
              <a:t>Model friendliness, warmth and curiosity towards all internal parts and feelings</a:t>
            </a:r>
          </a:p>
          <a:p>
            <a:endParaRPr lang="en-US" dirty="0"/>
          </a:p>
        </p:txBody>
      </p:sp>
      <p:sp>
        <p:nvSpPr>
          <p:cNvPr id="3" name="Title 2"/>
          <p:cNvSpPr>
            <a:spLocks noGrp="1"/>
          </p:cNvSpPr>
          <p:nvPr>
            <p:ph type="title"/>
          </p:nvPr>
        </p:nvSpPr>
        <p:spPr/>
        <p:txBody>
          <a:bodyPr/>
          <a:lstStyle/>
          <a:p>
            <a:r>
              <a:rPr lang="en-US" dirty="0" smtClean="0"/>
              <a:t>Use relationships to foster attachment</a:t>
            </a:r>
            <a:endParaRPr lang="en-US" dirty="0"/>
          </a:p>
        </p:txBody>
      </p:sp>
    </p:spTree>
    <p:extLst>
      <p:ext uri="{BB962C8B-B14F-4D97-AF65-F5344CB8AC3E}">
        <p14:creationId xmlns:p14="http://schemas.microsoft.com/office/powerpoint/2010/main" val="29943899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45720" indent="0">
              <a:buNone/>
            </a:pPr>
            <a:r>
              <a:rPr lang="en-US" dirty="0"/>
              <a:t> </a:t>
            </a:r>
          </a:p>
          <a:p>
            <a:r>
              <a:rPr lang="en-US" i="1" dirty="0"/>
              <a:t>Acknowledgment . . . . I did, in fact, do this…</a:t>
            </a:r>
            <a:endParaRPr lang="en-US" dirty="0"/>
          </a:p>
          <a:p>
            <a:pPr marL="45720" indent="0">
              <a:buNone/>
            </a:pPr>
            <a:r>
              <a:rPr lang="en-US" i="1" dirty="0"/>
              <a:t> </a:t>
            </a:r>
            <a:endParaRPr lang="en-US" dirty="0"/>
          </a:p>
          <a:p>
            <a:r>
              <a:rPr lang="en-US" i="1" dirty="0"/>
              <a:t>Understanding . . . . I understand the impact it had on you</a:t>
            </a:r>
            <a:endParaRPr lang="en-US" dirty="0"/>
          </a:p>
          <a:p>
            <a:pPr marL="45720" indent="0">
              <a:buNone/>
            </a:pPr>
            <a:r>
              <a:rPr lang="en-US" i="1" dirty="0"/>
              <a:t> </a:t>
            </a:r>
            <a:endParaRPr lang="en-US" dirty="0"/>
          </a:p>
          <a:p>
            <a:r>
              <a:rPr lang="en-US" i="1" dirty="0"/>
              <a:t>Regret . . . .I am sorry, I regret, I apologize for…I care… </a:t>
            </a:r>
            <a:endParaRPr lang="en-US" dirty="0"/>
          </a:p>
          <a:p>
            <a:endParaRPr lang="en-US" i="1" dirty="0" smtClean="0"/>
          </a:p>
          <a:p>
            <a:r>
              <a:rPr lang="en-US" i="1" dirty="0" smtClean="0"/>
              <a:t>Learning</a:t>
            </a:r>
            <a:r>
              <a:rPr lang="en-US" i="1" dirty="0"/>
              <a:t>. . . .This is what I learned from this experience</a:t>
            </a:r>
            <a:endParaRPr lang="en-US" dirty="0"/>
          </a:p>
          <a:p>
            <a:pPr marL="45720" indent="0">
              <a:buNone/>
            </a:pPr>
            <a:r>
              <a:rPr lang="en-US" i="1" dirty="0"/>
              <a:t> </a:t>
            </a:r>
            <a:endParaRPr lang="en-US" dirty="0"/>
          </a:p>
          <a:p>
            <a:r>
              <a:rPr lang="en-US" i="1" dirty="0"/>
              <a:t>Repair…Is there anything I can do  that would help at this point?</a:t>
            </a:r>
            <a:endParaRPr lang="en-US" dirty="0"/>
          </a:p>
          <a:p>
            <a:pPr marL="45720" indent="0">
              <a:buNone/>
            </a:pPr>
            <a:endParaRPr lang="en-US" dirty="0"/>
          </a:p>
          <a:p>
            <a:r>
              <a:rPr lang="en-US" dirty="0"/>
              <a:t>Exercise: Tell a partner about something someone did that hurt you.  Pretend that the partner is the actual person who did it. They then respond according to the criteria above.  Debrief.  Switch roles. :30</a:t>
            </a:r>
          </a:p>
          <a:p>
            <a:pPr marL="45720" indent="0">
              <a:buNone/>
            </a:pPr>
            <a:r>
              <a:rPr lang="en-US" dirty="0"/>
              <a:t> </a:t>
            </a:r>
          </a:p>
          <a:p>
            <a:endParaRPr lang="en-US" dirty="0"/>
          </a:p>
        </p:txBody>
      </p:sp>
      <p:sp>
        <p:nvSpPr>
          <p:cNvPr id="3" name="Title 2"/>
          <p:cNvSpPr>
            <a:spLocks noGrp="1"/>
          </p:cNvSpPr>
          <p:nvPr>
            <p:ph type="title"/>
          </p:nvPr>
        </p:nvSpPr>
        <p:spPr/>
        <p:txBody>
          <a:bodyPr/>
          <a:lstStyle/>
          <a:p>
            <a:r>
              <a:rPr lang="en-US" dirty="0" smtClean="0"/>
              <a:t>Steps of Emotional </a:t>
            </a:r>
            <a:r>
              <a:rPr lang="en-US" dirty="0"/>
              <a:t>Repair</a:t>
            </a:r>
            <a:br>
              <a:rPr lang="en-US" dirty="0"/>
            </a:br>
            <a:r>
              <a:rPr lang="en-US" sz="1800" dirty="0" smtClean="0"/>
              <a:t>Cedar Barstow</a:t>
            </a:r>
            <a:endParaRPr lang="en-US" sz="1800" dirty="0"/>
          </a:p>
        </p:txBody>
      </p:sp>
    </p:spTree>
    <p:extLst>
      <p:ext uri="{BB962C8B-B14F-4D97-AF65-F5344CB8AC3E}">
        <p14:creationId xmlns:p14="http://schemas.microsoft.com/office/powerpoint/2010/main" val="7862482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In </a:t>
            </a:r>
            <a:r>
              <a:rPr lang="en-US" dirty="0" smtClean="0"/>
              <a:t>working with attachment you need all three:</a:t>
            </a:r>
          </a:p>
          <a:p>
            <a:pPr lvl="1"/>
            <a:r>
              <a:rPr lang="en-US" dirty="0" smtClean="0"/>
              <a:t>Techniques: Hand on heart, eye gazing, use of touch, compassion practices, supporting defenses, etc.</a:t>
            </a:r>
          </a:p>
          <a:p>
            <a:pPr lvl="1"/>
            <a:r>
              <a:rPr lang="en-US" dirty="0" smtClean="0"/>
              <a:t>Skills: Ability to track present moment and attune to each client and self; abilty to create safety, ability to reflect on present moment relationships </a:t>
            </a:r>
          </a:p>
          <a:p>
            <a:pPr lvl="1"/>
            <a:r>
              <a:rPr lang="en-US" dirty="0" smtClean="0"/>
              <a:t>Internal State:  </a:t>
            </a:r>
            <a:r>
              <a:rPr lang="en-US" dirty="0"/>
              <a:t>S</a:t>
            </a:r>
            <a:r>
              <a:rPr lang="en-US" dirty="0" smtClean="0"/>
              <a:t>tance of welcome and celebration for all experiences, ability to be touched and emotionally engaged with client’s emotional worlds, genuineness, non hierarchical relationship </a:t>
            </a:r>
          </a:p>
          <a:p>
            <a:pPr marL="45720" indent="0">
              <a:buNone/>
            </a:pPr>
            <a:endParaRPr lang="en-US" dirty="0"/>
          </a:p>
        </p:txBody>
      </p:sp>
      <p:sp>
        <p:nvSpPr>
          <p:cNvPr id="3" name="Title 2"/>
          <p:cNvSpPr>
            <a:spLocks noGrp="1"/>
          </p:cNvSpPr>
          <p:nvPr>
            <p:ph type="title"/>
          </p:nvPr>
        </p:nvSpPr>
        <p:spPr/>
        <p:txBody>
          <a:bodyPr/>
          <a:lstStyle/>
          <a:p>
            <a:r>
              <a:rPr lang="en-US" dirty="0" smtClean="0"/>
              <a:t>Techniques, internal state development and Skills acquisition</a:t>
            </a:r>
            <a:endParaRPr lang="en-US" dirty="0"/>
          </a:p>
        </p:txBody>
      </p:sp>
    </p:spTree>
    <p:extLst>
      <p:ext uri="{BB962C8B-B14F-4D97-AF65-F5344CB8AC3E}">
        <p14:creationId xmlns:p14="http://schemas.microsoft.com/office/powerpoint/2010/main" val="22325869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Practice gratefulness</a:t>
            </a:r>
          </a:p>
          <a:p>
            <a:endParaRPr lang="en-US" dirty="0"/>
          </a:p>
          <a:p>
            <a:r>
              <a:rPr lang="en-US" dirty="0" smtClean="0"/>
              <a:t>Gratefulness practices increases optimism, exercise, hypothalamus activity and dopamine production, people sleep better and are less anxious and depressed.</a:t>
            </a:r>
          </a:p>
          <a:p>
            <a:endParaRPr lang="en-US" dirty="0"/>
          </a:p>
          <a:p>
            <a:r>
              <a:rPr lang="en-US" dirty="0" smtClean="0"/>
              <a:t>Exercise: Remember a thing, place, event person for which you feel grateful.  Share with partner.  Notice effect.</a:t>
            </a:r>
            <a:endParaRPr lang="en-US" dirty="0"/>
          </a:p>
        </p:txBody>
      </p:sp>
      <p:sp>
        <p:nvSpPr>
          <p:cNvPr id="3" name="Title 2"/>
          <p:cNvSpPr>
            <a:spLocks noGrp="1"/>
          </p:cNvSpPr>
          <p:nvPr>
            <p:ph type="title"/>
          </p:nvPr>
        </p:nvSpPr>
        <p:spPr/>
        <p:txBody>
          <a:bodyPr/>
          <a:lstStyle/>
          <a:p>
            <a:r>
              <a:rPr lang="en-US" dirty="0" smtClean="0"/>
              <a:t>Gratefulness</a:t>
            </a:r>
            <a:endParaRPr lang="en-US" dirty="0"/>
          </a:p>
        </p:txBody>
      </p:sp>
    </p:spTree>
    <p:extLst>
      <p:ext uri="{BB962C8B-B14F-4D97-AF65-F5344CB8AC3E}">
        <p14:creationId xmlns:p14="http://schemas.microsoft.com/office/powerpoint/2010/main" val="19419767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Linda Graham, MFT – </a:t>
            </a:r>
            <a:r>
              <a:rPr lang="en-US" dirty="0" err="1" smtClean="0"/>
              <a:t>www.lindagraham</a:t>
            </a:r>
            <a:r>
              <a:rPr lang="en-US" dirty="0" err="1"/>
              <a:t>-mft.net</a:t>
            </a:r>
            <a:r>
              <a:rPr lang="en-US" dirty="0"/>
              <a:t>/  </a:t>
            </a:r>
            <a:endParaRPr lang="en-US" dirty="0" smtClean="0"/>
          </a:p>
          <a:p>
            <a:r>
              <a:rPr lang="en-US" dirty="0" smtClean="0"/>
              <a:t>Daniel </a:t>
            </a:r>
            <a:r>
              <a:rPr lang="en-US" dirty="0" err="1" smtClean="0"/>
              <a:t>Sonkin</a:t>
            </a:r>
            <a:r>
              <a:rPr lang="en-US" dirty="0" smtClean="0"/>
              <a:t>, PhD - </a:t>
            </a:r>
            <a:r>
              <a:rPr lang="en-US" dirty="0" err="1" smtClean="0"/>
              <a:t>www.danielsonkin.com</a:t>
            </a:r>
            <a:endParaRPr lang="en-US" dirty="0" smtClean="0"/>
          </a:p>
          <a:p>
            <a:r>
              <a:rPr lang="en-US" dirty="0" smtClean="0"/>
              <a:t>Julie Murphy, MFT – </a:t>
            </a:r>
            <a:r>
              <a:rPr lang="en-US" dirty="0" err="1" smtClean="0"/>
              <a:t>www.juliemurphy.org</a:t>
            </a:r>
            <a:endParaRPr lang="en-US" dirty="0"/>
          </a:p>
        </p:txBody>
      </p:sp>
      <p:sp>
        <p:nvSpPr>
          <p:cNvPr id="3" name="Title 2"/>
          <p:cNvSpPr>
            <a:spLocks noGrp="1"/>
          </p:cNvSpPr>
          <p:nvPr>
            <p:ph type="title"/>
          </p:nvPr>
        </p:nvSpPr>
        <p:spPr/>
        <p:txBody>
          <a:bodyPr/>
          <a:lstStyle/>
          <a:p>
            <a:r>
              <a:rPr lang="en-US" dirty="0" smtClean="0"/>
              <a:t>Acknowledgements</a:t>
            </a:r>
            <a:endParaRPr lang="en-US" dirty="0"/>
          </a:p>
        </p:txBody>
      </p:sp>
    </p:spTree>
    <p:extLst>
      <p:ext uri="{BB962C8B-B14F-4D97-AF65-F5344CB8AC3E}">
        <p14:creationId xmlns:p14="http://schemas.microsoft.com/office/powerpoint/2010/main" val="936713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Experience causes neurons to fire and neurotransmitters to be released in the synapses (the space between neurons)</a:t>
            </a:r>
          </a:p>
          <a:p>
            <a:endParaRPr lang="en-US" dirty="0"/>
          </a:p>
          <a:p>
            <a:r>
              <a:rPr lang="en-US" dirty="0" smtClean="0"/>
              <a:t>Repeated experiences of a certain sequence of neurons firing together become stable and habitual neural networks – we learn so don’t need to repeat</a:t>
            </a:r>
            <a:endParaRPr lang="en-US" dirty="0"/>
          </a:p>
        </p:txBody>
      </p:sp>
      <p:sp>
        <p:nvSpPr>
          <p:cNvPr id="3" name="Title 2"/>
          <p:cNvSpPr>
            <a:spLocks noGrp="1"/>
          </p:cNvSpPr>
          <p:nvPr>
            <p:ph type="title"/>
          </p:nvPr>
        </p:nvSpPr>
        <p:spPr/>
        <p:txBody>
          <a:bodyPr/>
          <a:lstStyle/>
          <a:p>
            <a:r>
              <a:rPr lang="en-US" dirty="0" smtClean="0"/>
              <a:t>Relational learning</a:t>
            </a:r>
            <a:endParaRPr lang="en-US" dirty="0"/>
          </a:p>
        </p:txBody>
      </p:sp>
    </p:spTree>
    <p:extLst>
      <p:ext uri="{BB962C8B-B14F-4D97-AF65-F5344CB8AC3E}">
        <p14:creationId xmlns:p14="http://schemas.microsoft.com/office/powerpoint/2010/main" val="3286698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Governs respiration, heart rate, digestion through the autonomic nervous system (ANS)</a:t>
            </a:r>
          </a:p>
          <a:p>
            <a:endParaRPr lang="en-US" dirty="0"/>
          </a:p>
          <a:p>
            <a:r>
              <a:rPr lang="en-US" dirty="0" smtClean="0"/>
              <a:t>ANS includes the Sympathetic </a:t>
            </a:r>
            <a:r>
              <a:rPr lang="en-US" dirty="0"/>
              <a:t>N</a:t>
            </a:r>
            <a:r>
              <a:rPr lang="en-US" dirty="0" smtClean="0"/>
              <a:t>ervous </a:t>
            </a:r>
            <a:r>
              <a:rPr lang="en-US" dirty="0"/>
              <a:t>S</a:t>
            </a:r>
            <a:r>
              <a:rPr lang="en-US" dirty="0" smtClean="0"/>
              <a:t>ystem (SNS) and the Parasympathetic Nervous System (PNS)</a:t>
            </a:r>
          </a:p>
          <a:p>
            <a:endParaRPr lang="en-US" dirty="0"/>
          </a:p>
          <a:p>
            <a:r>
              <a:rPr lang="en-US" dirty="0" smtClean="0"/>
              <a:t>SNS is the accelerator governing arousal. Flight or fight, agitation, panic, restlessness. Activated when lack of attachment soothing.</a:t>
            </a:r>
          </a:p>
          <a:p>
            <a:endParaRPr lang="en-US" dirty="0"/>
          </a:p>
          <a:p>
            <a:r>
              <a:rPr lang="en-US" dirty="0" smtClean="0"/>
              <a:t>PNS is the brakes governing calming, resting.</a:t>
            </a:r>
          </a:p>
          <a:p>
            <a:endParaRPr lang="en-US" dirty="0"/>
          </a:p>
          <a:p>
            <a:r>
              <a:rPr lang="en-US" dirty="0" smtClean="0"/>
              <a:t>These are part of the social engagement system</a:t>
            </a:r>
            <a:endParaRPr lang="en-US" dirty="0"/>
          </a:p>
        </p:txBody>
      </p:sp>
      <p:sp>
        <p:nvSpPr>
          <p:cNvPr id="3" name="Title 2"/>
          <p:cNvSpPr>
            <a:spLocks noGrp="1"/>
          </p:cNvSpPr>
          <p:nvPr>
            <p:ph type="title"/>
          </p:nvPr>
        </p:nvSpPr>
        <p:spPr/>
        <p:txBody>
          <a:bodyPr/>
          <a:lstStyle/>
          <a:p>
            <a:r>
              <a:rPr lang="en-US" dirty="0" smtClean="0"/>
              <a:t>Brain stem</a:t>
            </a:r>
            <a:endParaRPr lang="en-US" dirty="0"/>
          </a:p>
        </p:txBody>
      </p:sp>
    </p:spTree>
    <p:extLst>
      <p:ext uri="{BB962C8B-B14F-4D97-AF65-F5344CB8AC3E}">
        <p14:creationId xmlns:p14="http://schemas.microsoft.com/office/powerpoint/2010/main" val="3802376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a:t>
            </a:r>
            <a:r>
              <a:rPr lang="en-US" dirty="0"/>
              <a:t>Social Engagement System (SES) picks up signals from others, such as </a:t>
            </a:r>
            <a:r>
              <a:rPr lang="en-US" dirty="0">
                <a:hlinkClick r:id="rId3" tooltip="Psychology Today looks at body language"/>
              </a:rPr>
              <a:t>body language</a:t>
            </a:r>
            <a:r>
              <a:rPr lang="en-US" dirty="0"/>
              <a:t>, voice quality, and facial expressions. </a:t>
            </a:r>
            <a:endParaRPr lang="en-US" dirty="0" smtClean="0"/>
          </a:p>
          <a:p>
            <a:endParaRPr lang="en-US" dirty="0"/>
          </a:p>
          <a:p>
            <a:r>
              <a:rPr lang="en-US" dirty="0" smtClean="0"/>
              <a:t>If </a:t>
            </a:r>
            <a:r>
              <a:rPr lang="en-US" dirty="0"/>
              <a:t>the SES likes what it sees and hears, it calms </a:t>
            </a:r>
            <a:r>
              <a:rPr lang="en-US" dirty="0" smtClean="0"/>
              <a:t>us and overrides the flight or fight response. </a:t>
            </a:r>
          </a:p>
          <a:p>
            <a:endParaRPr lang="en-US" dirty="0"/>
          </a:p>
          <a:p>
            <a:r>
              <a:rPr lang="en-US" dirty="0"/>
              <a:t>SES </a:t>
            </a:r>
            <a:r>
              <a:rPr lang="en-US" dirty="0" smtClean="0"/>
              <a:t>overrides </a:t>
            </a:r>
            <a:r>
              <a:rPr lang="en-US" dirty="0"/>
              <a:t>stress </a:t>
            </a:r>
            <a:r>
              <a:rPr lang="en-US" dirty="0" smtClean="0"/>
              <a:t>hormones. It </a:t>
            </a:r>
            <a:r>
              <a:rPr lang="en-US" dirty="0"/>
              <a:t>can prevent the release of stress hormones by increasing the level of </a:t>
            </a:r>
            <a:r>
              <a:rPr lang="en-US" dirty="0">
                <a:hlinkClick r:id="rId4" tooltip="Psychology Today looks at oxytocin"/>
              </a:rPr>
              <a:t>oxytocin</a:t>
            </a:r>
            <a:r>
              <a:rPr lang="en-US" dirty="0"/>
              <a:t>, a hormone that inhibits the amygdala.</a:t>
            </a:r>
            <a:endParaRPr lang="en-US" dirty="0" smtClean="0"/>
          </a:p>
          <a:p>
            <a:endParaRPr lang="en-US" dirty="0"/>
          </a:p>
          <a:p>
            <a:r>
              <a:rPr lang="en-US" dirty="0" smtClean="0"/>
              <a:t>Since </a:t>
            </a:r>
            <a:r>
              <a:rPr lang="en-US" dirty="0"/>
              <a:t>the SES operates unconsciously, we are not aware that it is calming us. </a:t>
            </a:r>
          </a:p>
        </p:txBody>
      </p:sp>
      <p:sp>
        <p:nvSpPr>
          <p:cNvPr id="3" name="Title 2"/>
          <p:cNvSpPr>
            <a:spLocks noGrp="1"/>
          </p:cNvSpPr>
          <p:nvPr>
            <p:ph type="title"/>
          </p:nvPr>
        </p:nvSpPr>
        <p:spPr/>
        <p:txBody>
          <a:bodyPr/>
          <a:lstStyle/>
          <a:p>
            <a:r>
              <a:rPr lang="en-US" dirty="0" smtClean="0"/>
              <a:t>Social engagement system - </a:t>
            </a:r>
            <a:r>
              <a:rPr lang="en-US" dirty="0" err="1" smtClean="0"/>
              <a:t>porges</a:t>
            </a:r>
            <a:endParaRPr lang="en-US" dirty="0"/>
          </a:p>
        </p:txBody>
      </p:sp>
    </p:spTree>
    <p:extLst>
      <p:ext uri="{BB962C8B-B14F-4D97-AF65-F5344CB8AC3E}">
        <p14:creationId xmlns:p14="http://schemas.microsoft.com/office/powerpoint/2010/main" val="201387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In the mid brain</a:t>
            </a:r>
          </a:p>
          <a:p>
            <a:endParaRPr lang="en-US" dirty="0"/>
          </a:p>
          <a:p>
            <a:r>
              <a:rPr lang="en-US" dirty="0" smtClean="0"/>
              <a:t>Alarm center assesses for danger or safety, pleasure or pain</a:t>
            </a:r>
          </a:p>
          <a:p>
            <a:endParaRPr lang="en-US" dirty="0"/>
          </a:p>
          <a:p>
            <a:r>
              <a:rPr lang="en-US" dirty="0" smtClean="0"/>
              <a:t>A well functioning amygdala keeps us from being eaten, but can form a negativity bias</a:t>
            </a:r>
          </a:p>
          <a:p>
            <a:endParaRPr lang="en-US" dirty="0"/>
          </a:p>
          <a:p>
            <a:r>
              <a:rPr lang="en-US" dirty="0" smtClean="0"/>
              <a:t>Generates flight or fight response</a:t>
            </a:r>
          </a:p>
          <a:p>
            <a:endParaRPr lang="en-US" dirty="0"/>
          </a:p>
          <a:p>
            <a:r>
              <a:rPr lang="en-US" dirty="0" smtClean="0"/>
              <a:t>Determines if we will approach or avoid in the future</a:t>
            </a:r>
          </a:p>
          <a:p>
            <a:endParaRPr lang="en-US" dirty="0"/>
          </a:p>
          <a:p>
            <a:r>
              <a:rPr lang="en-US" dirty="0" smtClean="0"/>
              <a:t>Operates very fast 2– milliseconds vs. 2-3 seconds for cortex to analyze information</a:t>
            </a:r>
            <a:endParaRPr lang="en-US" dirty="0"/>
          </a:p>
        </p:txBody>
      </p:sp>
      <p:sp>
        <p:nvSpPr>
          <p:cNvPr id="3" name="Title 2"/>
          <p:cNvSpPr>
            <a:spLocks noGrp="1"/>
          </p:cNvSpPr>
          <p:nvPr>
            <p:ph type="title"/>
          </p:nvPr>
        </p:nvSpPr>
        <p:spPr/>
        <p:txBody>
          <a:bodyPr/>
          <a:lstStyle/>
          <a:p>
            <a:r>
              <a:rPr lang="en-US" dirty="0" smtClean="0"/>
              <a:t>Amygdala</a:t>
            </a:r>
            <a:endParaRPr lang="en-US" dirty="0"/>
          </a:p>
        </p:txBody>
      </p:sp>
    </p:spTree>
    <p:extLst>
      <p:ext uri="{BB962C8B-B14F-4D97-AF65-F5344CB8AC3E}">
        <p14:creationId xmlns:p14="http://schemas.microsoft.com/office/powerpoint/2010/main" val="3549937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Part of limbic system</a:t>
            </a:r>
          </a:p>
          <a:p>
            <a:endParaRPr lang="en-US" dirty="0"/>
          </a:p>
          <a:p>
            <a:r>
              <a:rPr lang="en-US" dirty="0" smtClean="0"/>
              <a:t>Releases hormones like oxytocin that regulate the amygdala</a:t>
            </a:r>
          </a:p>
          <a:p>
            <a:endParaRPr lang="en-US" dirty="0"/>
          </a:p>
          <a:p>
            <a:r>
              <a:rPr lang="en-US" dirty="0" smtClean="0"/>
              <a:t>Oxytocin is released through touch, warmth, movement including in breast feeding and orgasm</a:t>
            </a:r>
          </a:p>
          <a:p>
            <a:endParaRPr lang="en-US" dirty="0"/>
          </a:p>
          <a:p>
            <a:r>
              <a:rPr lang="en-US" dirty="0" smtClean="0"/>
              <a:t>Oxytocin also stimulates PFC to grow neuronal fibers that carry GABA (</a:t>
            </a:r>
            <a:r>
              <a:rPr lang="en-US" dirty="0"/>
              <a:t>g</a:t>
            </a:r>
            <a:r>
              <a:rPr lang="en-US" dirty="0" smtClean="0"/>
              <a:t>amma butyric acid) that calm the amygdala</a:t>
            </a:r>
          </a:p>
          <a:p>
            <a:endParaRPr lang="en-US" dirty="0"/>
          </a:p>
          <a:p>
            <a:r>
              <a:rPr lang="en-US" dirty="0" smtClean="0"/>
              <a:t>Visual imagery of a loved one has same effect of releasing  oxytocin as being in presence of real person</a:t>
            </a:r>
          </a:p>
          <a:p>
            <a:endParaRPr lang="en-US" dirty="0"/>
          </a:p>
          <a:p>
            <a:r>
              <a:rPr lang="en-US" dirty="0" smtClean="0"/>
              <a:t>Mindfulness also calms the amygdala.</a:t>
            </a:r>
            <a:endParaRPr lang="en-US" dirty="0"/>
          </a:p>
        </p:txBody>
      </p:sp>
      <p:sp>
        <p:nvSpPr>
          <p:cNvPr id="3" name="Title 2"/>
          <p:cNvSpPr>
            <a:spLocks noGrp="1"/>
          </p:cNvSpPr>
          <p:nvPr>
            <p:ph type="title"/>
          </p:nvPr>
        </p:nvSpPr>
        <p:spPr/>
        <p:txBody>
          <a:bodyPr/>
          <a:lstStyle/>
          <a:p>
            <a:r>
              <a:rPr lang="en-US" dirty="0" smtClean="0"/>
              <a:t>Hypothalamus</a:t>
            </a:r>
            <a:endParaRPr lang="en-US" dirty="0"/>
          </a:p>
        </p:txBody>
      </p:sp>
    </p:spTree>
    <p:extLst>
      <p:ext uri="{BB962C8B-B14F-4D97-AF65-F5344CB8AC3E}">
        <p14:creationId xmlns:p14="http://schemas.microsoft.com/office/powerpoint/2010/main" val="1962579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1654</TotalTime>
  <Words>2786</Words>
  <Application>Microsoft Macintosh PowerPoint</Application>
  <PresentationFormat>On-screen Show (4:3)</PresentationFormat>
  <Paragraphs>429</Paragraphs>
  <Slides>46</Slides>
  <Notes>11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Grid</vt:lpstr>
      <vt:lpstr>How to use the Neuroscience of attachment  in therapy </vt:lpstr>
      <vt:lpstr>Attachment and the brain</vt:lpstr>
      <vt:lpstr>Neuroplasticity</vt:lpstr>
      <vt:lpstr>Brain development –  experience dependent maturation</vt:lpstr>
      <vt:lpstr>Relational learning</vt:lpstr>
      <vt:lpstr>Brain stem</vt:lpstr>
      <vt:lpstr>Social engagement system - porges</vt:lpstr>
      <vt:lpstr>Amygdala</vt:lpstr>
      <vt:lpstr>Hypothalamus</vt:lpstr>
      <vt:lpstr>Exercise – remember a loved one</vt:lpstr>
      <vt:lpstr>Hippocampus</vt:lpstr>
      <vt:lpstr>* MPFC</vt:lpstr>
      <vt:lpstr>Attachment and fear</vt:lpstr>
      <vt:lpstr>* Borrowed PFC</vt:lpstr>
      <vt:lpstr>Functions of the Prefrontal Cortex*</vt:lpstr>
      <vt:lpstr>PFC and Attachment</vt:lpstr>
      <vt:lpstr>Brian hemispheres*</vt:lpstr>
      <vt:lpstr>* Mirror Neurons</vt:lpstr>
      <vt:lpstr>Attachment types </vt:lpstr>
      <vt:lpstr>Secure attachment</vt:lpstr>
      <vt:lpstr>Avoidant (Dismissing)</vt:lpstr>
      <vt:lpstr>Anxious (Preoccup[ied)</vt:lpstr>
      <vt:lpstr>Disorganized</vt:lpstr>
      <vt:lpstr>Defensive regulation</vt:lpstr>
      <vt:lpstr>Attachment in Therapy</vt:lpstr>
      <vt:lpstr>Tasks of attachment informed therapy</vt:lpstr>
      <vt:lpstr>Attachment experiences in therapy</vt:lpstr>
      <vt:lpstr>Implications for therapy –  Eye Gazing</vt:lpstr>
      <vt:lpstr>Implications for therapy - touch</vt:lpstr>
      <vt:lpstr>Mindfulness</vt:lpstr>
      <vt:lpstr>Attunement</vt:lpstr>
      <vt:lpstr>Non verbal tracking</vt:lpstr>
      <vt:lpstr>Non verbal tracking</vt:lpstr>
      <vt:lpstr>Non verbal tracking</vt:lpstr>
      <vt:lpstr>Attune and reflect</vt:lpstr>
      <vt:lpstr>Work experientially</vt:lpstr>
      <vt:lpstr>Demonstration</vt:lpstr>
      <vt:lpstr>Emotions</vt:lpstr>
      <vt:lpstr>Compassion practices</vt:lpstr>
      <vt:lpstr>Imagery</vt:lpstr>
      <vt:lpstr>Ally with defenses</vt:lpstr>
      <vt:lpstr>Use relationships to foster attachment</vt:lpstr>
      <vt:lpstr>Steps of Emotional Repair Cedar Barstow</vt:lpstr>
      <vt:lpstr>Techniques, internal state development and Skills acquisition</vt:lpstr>
      <vt:lpstr>Gratefulness</vt:lpstr>
      <vt:lpstr>Acknowledgements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Neuroscience in attachment intervenitions</dc:title>
  <dc:creator>Rob Fisher</dc:creator>
  <cp:lastModifiedBy>Rob Fisher</cp:lastModifiedBy>
  <cp:revision>48</cp:revision>
  <dcterms:created xsi:type="dcterms:W3CDTF">2016-02-27T16:42:04Z</dcterms:created>
  <dcterms:modified xsi:type="dcterms:W3CDTF">2016-04-02T06:11:29Z</dcterms:modified>
</cp:coreProperties>
</file>