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87" name="Shape 8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01" name="Shape 10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08" name="Shape 108"/>
          <p:cNvSpPr/>
          <p:nvPr>
            <p:ph type="title"/>
          </p:nvPr>
        </p:nvSpPr>
        <p:spPr>
          <a:xfrm>
            <a:off x="1270000" y="0"/>
            <a:ext cx="10464800" cy="4940300"/>
          </a:xfrm>
          <a:prstGeom prst="rect">
            <a:avLst/>
          </a:prstGeom>
        </p:spPr>
        <p:txBody>
          <a:bodyPr anchor="b"/>
          <a:lstStyle/>
          <a:p>
            <a:pPr/>
            <a:r>
              <a:t>Title Text</a:t>
            </a:r>
          </a:p>
        </p:txBody>
      </p:sp>
      <p:sp>
        <p:nvSpPr>
          <p:cNvPr id="109" name="Shape 109"/>
          <p:cNvSpPr/>
          <p:nvPr>
            <p:ph type="body" sz="half" idx="1"/>
          </p:nvPr>
        </p:nvSpPr>
        <p:spPr>
          <a:xfrm>
            <a:off x="1270000" y="5029200"/>
            <a:ext cx="10464800" cy="47244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17" name="Shape 117"/>
          <p:cNvSpPr/>
          <p:nvPr>
            <p:ph type="title"/>
          </p:nvPr>
        </p:nvSpPr>
        <p:spPr>
          <a:xfrm>
            <a:off x="1270000" y="0"/>
            <a:ext cx="10464800" cy="4940300"/>
          </a:xfrm>
          <a:prstGeom prst="rect">
            <a:avLst/>
          </a:prstGeom>
        </p:spPr>
        <p:txBody>
          <a:bodyPr anchor="b"/>
          <a:lstStyle/>
          <a:p>
            <a:pPr/>
            <a:r>
              <a:t>Title Text</a:t>
            </a:r>
          </a:p>
        </p:txBody>
      </p:sp>
      <p:sp>
        <p:nvSpPr>
          <p:cNvPr id="118" name="Shape 118"/>
          <p:cNvSpPr/>
          <p:nvPr>
            <p:ph type="body" sz="half" idx="1"/>
          </p:nvPr>
        </p:nvSpPr>
        <p:spPr>
          <a:xfrm>
            <a:off x="1270000" y="5029200"/>
            <a:ext cx="10464800" cy="47244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title"/>
          </p:nvPr>
        </p:nvSpPr>
        <p:spPr>
          <a:xfrm>
            <a:off x="1270000" y="6718300"/>
            <a:ext cx="10464800" cy="1422400"/>
          </a:xfrm>
          <a:prstGeom prst="rect">
            <a:avLst/>
          </a:prstGeom>
        </p:spPr>
        <p:txBody>
          <a:bodyPr anchor="b"/>
          <a:lstStyle/>
          <a:p>
            <a:pPr/>
            <a:r>
              <a:t>Title Text</a:t>
            </a:r>
          </a:p>
        </p:txBody>
      </p:sp>
      <p:sp>
        <p:nvSpPr>
          <p:cNvPr id="21" name="Shape 2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29" name="Shape 29"/>
          <p:cNvSpPr/>
          <p:nvPr>
            <p:ph type="title"/>
          </p:nvPr>
        </p:nvSpPr>
        <p:spPr>
          <a:xfrm>
            <a:off x="1270000" y="3225800"/>
            <a:ext cx="10464800" cy="3302000"/>
          </a:xfrm>
          <a:prstGeom prst="rect">
            <a:avLst/>
          </a:prstGeom>
        </p:spPr>
        <p:txBody>
          <a:bodyPr/>
          <a:lstStyle/>
          <a:p>
            <a:pPr/>
            <a:r>
              <a:t>Title Text</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7" name="Shape 37"/>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38" name="Shape 38"/>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6" name="Shape 46"/>
          <p:cNvSpPr/>
          <p:nvPr>
            <p:ph type="title"/>
          </p:nvPr>
        </p:nvSpPr>
        <p:spPr>
          <a:prstGeom prst="rect">
            <a:avLst/>
          </a:prstGeom>
        </p:spPr>
        <p:txBody>
          <a:bodyPr/>
          <a:lstStyle/>
          <a:p>
            <a:pPr/>
            <a:r>
              <a:t>Title Text</a:t>
            </a:r>
          </a:p>
        </p:txBody>
      </p:sp>
      <p:sp>
        <p:nvSpPr>
          <p:cNvPr id="47" name="Shape 4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4" name="Shape 54"/>
          <p:cNvSpPr/>
          <p:nvPr>
            <p:ph type="title"/>
          </p:nvPr>
        </p:nvSpPr>
        <p:spPr>
          <a:prstGeom prst="rect">
            <a:avLst/>
          </a:prstGeom>
        </p:spPr>
        <p:txBody>
          <a:bodyPr/>
          <a:lstStyle/>
          <a:p>
            <a:pPr/>
            <a:r>
              <a:t>Title Text</a:t>
            </a:r>
          </a:p>
        </p:txBody>
      </p:sp>
      <p:sp>
        <p:nvSpPr>
          <p:cNvPr id="55" name="Shape 5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6" name="Shape 5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3" name="Shape 63"/>
          <p:cNvSpPr/>
          <p:nvPr>
            <p:ph type="title"/>
          </p:nvPr>
        </p:nvSpPr>
        <p:spPr>
          <a:prstGeom prst="rect">
            <a:avLst/>
          </a:prstGeom>
        </p:spPr>
        <p:txBody>
          <a:bodyPr/>
          <a:lstStyle/>
          <a:p>
            <a:pPr/>
            <a:r>
              <a:t>Title Text</a:t>
            </a:r>
          </a:p>
        </p:txBody>
      </p:sp>
      <p:sp>
        <p:nvSpPr>
          <p:cNvPr id="64" name="Shape 64"/>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2" name="Shape 72"/>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3" name="Shape 7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9046500" y="8905523"/>
            <a:ext cx="273608" cy="269239"/>
          </a:xfrm>
          <a:prstGeom prst="rect">
            <a:avLst/>
          </a:prstGeom>
          <a:ln w="12700">
            <a:miter lim="400000"/>
          </a:ln>
        </p:spPr>
        <p:txBody>
          <a:bodyPr wrap="none" lIns="45718" tIns="45718" rIns="45718" bIns="45718" anchor="ctr">
            <a:spAutoFit/>
          </a:bodyPr>
          <a:lstStyle>
            <a:lvl1pPr algn="r">
              <a:defRPr sz="1200">
                <a:latin typeface="Helvetica Light"/>
                <a:ea typeface="Helvetica Light"/>
                <a:cs typeface="Helvetica Light"/>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1pPr>
      <a:lvl2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2pPr>
      <a:lvl3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3pPr>
      <a:lvl4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4pPr>
      <a:lvl5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5pPr>
      <a:lvl6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6pPr>
      <a:lvl7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7pPr>
      <a:lvl8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8pPr>
      <a:lvl9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hyperlink" Target="http://www.goodlifetherapy.ca"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additionsandrecovery.org/addiction-self-test.htm" TargetMode="External"/><Relationship Id="rId3" Type="http://schemas.openxmlformats.org/officeDocument/2006/relationships/hyperlink" Target="http://cdar.uky.edu/Downloads/The_Science_of_Addiction_-_Mar_2008_-_NKY.pdf" TargetMode="External"/><Relationship Id="rId4"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gif"/><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title"/>
          </p:nvPr>
        </p:nvSpPr>
        <p:spPr>
          <a:xfrm>
            <a:off x="1066799" y="2345634"/>
            <a:ext cx="10987058" cy="2683566"/>
          </a:xfrm>
          <a:prstGeom prst="rect">
            <a:avLst/>
          </a:prstGeom>
        </p:spPr>
        <p:txBody>
          <a:bodyPr/>
          <a:lstStyle>
            <a:lvl1pPr defTabSz="488973">
              <a:defRPr b="1" cap="all" spc="800" sz="7400">
                <a:solidFill>
                  <a:srgbClr val="03758E"/>
                </a:solidFill>
                <a:latin typeface="+mj-lt"/>
                <a:ea typeface="+mj-ea"/>
                <a:cs typeface="+mj-cs"/>
                <a:sym typeface="Helvetica Neue"/>
              </a:defRPr>
            </a:lvl1pPr>
          </a:lstStyle>
          <a:p>
            <a:pPr/>
            <a:r>
              <a:t>The Good Life Therapy Centre</a:t>
            </a:r>
          </a:p>
        </p:txBody>
      </p:sp>
      <p:sp>
        <p:nvSpPr>
          <p:cNvPr id="129" name="Shape 129"/>
          <p:cNvSpPr/>
          <p:nvPr>
            <p:ph type="body" sz="quarter" idx="1"/>
          </p:nvPr>
        </p:nvSpPr>
        <p:spPr>
          <a:xfrm>
            <a:off x="1066800" y="5749194"/>
            <a:ext cx="11162508" cy="1616808"/>
          </a:xfrm>
          <a:prstGeom prst="rect">
            <a:avLst/>
          </a:prstGeom>
        </p:spPr>
        <p:txBody>
          <a:bodyPr/>
          <a:lstStyle>
            <a:lvl1pPr>
              <a:defRPr b="1" cap="all" sz="5000">
                <a:solidFill>
                  <a:schemeClr val="accent3">
                    <a:lumOff val="-9999"/>
                  </a:schemeClr>
                </a:solidFill>
                <a:latin typeface="+mj-lt"/>
                <a:ea typeface="+mj-ea"/>
                <a:cs typeface="+mj-cs"/>
                <a:sym typeface="Helvetica Neue"/>
              </a:defRPr>
            </a:lvl1pPr>
          </a:lstStyle>
          <a:p>
            <a:pPr/>
            <a:r>
              <a:t>Addiction &amp; Self-Absorption</a:t>
            </a:r>
          </a:p>
        </p:txBody>
      </p:sp>
      <p:pic>
        <p:nvPicPr>
          <p:cNvPr id="130" name="image1.tif"/>
          <p:cNvPicPr>
            <a:picLocks noChangeAspect="1"/>
          </p:cNvPicPr>
          <p:nvPr/>
        </p:nvPicPr>
        <p:blipFill>
          <a:blip r:embed="rId2">
            <a:extLst/>
          </a:blip>
          <a:stretch>
            <a:fillRect/>
          </a:stretch>
        </p:blipFill>
        <p:spPr>
          <a:xfrm>
            <a:off x="5872801" y="733595"/>
            <a:ext cx="1550505" cy="1653529"/>
          </a:xfrm>
          <a:prstGeom prst="rect">
            <a:avLst/>
          </a:prstGeom>
          <a:ln w="12700">
            <a:miter lim="400000"/>
          </a:ln>
        </p:spPr>
      </p:pic>
      <p:sp>
        <p:nvSpPr>
          <p:cNvPr id="131" name="Shape 131"/>
          <p:cNvSpPr/>
          <p:nvPr/>
        </p:nvSpPr>
        <p:spPr>
          <a:xfrm>
            <a:off x="3077904" y="7658957"/>
            <a:ext cx="6611926" cy="146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defRPr b="1" sz="2400">
                <a:latin typeface="+mj-lt"/>
                <a:ea typeface="+mj-ea"/>
                <a:cs typeface="+mj-cs"/>
                <a:sym typeface="Helvetica Neue"/>
              </a:defRPr>
            </a:pPr>
            <a:r>
              <a:t>Sue Diamond Potts, M.A.</a:t>
            </a:r>
          </a:p>
          <a:p>
            <a:pPr>
              <a:defRPr sz="2400">
                <a:latin typeface="+mj-lt"/>
                <a:ea typeface="+mj-ea"/>
                <a:cs typeface="+mj-cs"/>
                <a:sym typeface="Helvetica Neue"/>
              </a:defRPr>
            </a:pPr>
            <a:r>
              <a:t>Founder/Director The Good Life Therapy Centre</a:t>
            </a:r>
          </a:p>
          <a:p>
            <a:pPr>
              <a:defRPr sz="2400">
                <a:latin typeface="+mj-lt"/>
                <a:ea typeface="+mj-ea"/>
                <a:cs typeface="+mj-cs"/>
                <a:sym typeface="Helvetica Neue"/>
              </a:defRPr>
            </a:pPr>
            <a:r>
              <a:t>Certified Developmental Couples Therapist</a:t>
            </a:r>
          </a:p>
          <a:p>
            <a:pPr>
              <a:defRPr sz="2400" u="sng">
                <a:solidFill>
                  <a:srgbClr val="03758E"/>
                </a:solidFill>
                <a:uFill>
                  <a:solidFill>
                    <a:srgbClr val="0000FF"/>
                  </a:solidFill>
                </a:uFill>
                <a:latin typeface="+mj-lt"/>
                <a:ea typeface="+mj-ea"/>
                <a:cs typeface="+mj-cs"/>
                <a:sym typeface="Helvetica Neue"/>
              </a:defRPr>
            </a:pPr>
            <a:r>
              <a:rPr>
                <a:solidFill>
                  <a:srgbClr val="0000FF"/>
                </a:solidFill>
                <a:hlinkClick r:id="rId3" invalidUrl="" action="" tgtFrame="" tooltip="" history="1" highlightClick="0" endSnd="0"/>
              </a:rPr>
              <a:t>www.goodlifetherapy.ca</a:t>
            </a:r>
            <a:r>
              <a:rPr u="none">
                <a:uFillTx/>
              </a:rPr>
              <a:t> </a:t>
            </a:r>
          </a:p>
        </p:txBody>
      </p:sp>
      <p:sp>
        <p:nvSpPr>
          <p:cNvPr id="132" name="Shape 132"/>
          <p:cNvSpPr/>
          <p:nvPr/>
        </p:nvSpPr>
        <p:spPr>
          <a:xfrm>
            <a:off x="5807602" y="7089041"/>
            <a:ext cx="1152528" cy="3"/>
          </a:xfrm>
          <a:prstGeom prst="line">
            <a:avLst/>
          </a:prstGeom>
          <a:ln w="88900">
            <a:solidFill>
              <a:schemeClr val="accent1">
                <a:lumOff val="-7647"/>
              </a:schemeClr>
            </a:solidFill>
          </a:ln>
        </p:spPr>
        <p:txBody>
          <a:bodyPr lIns="45718" tIns="45718" rIns="45718" bIns="45718"/>
          <a:lstStyle/>
          <a:p>
            <a:pPr/>
          </a:p>
        </p:txBody>
      </p:sp>
      <p:sp>
        <p:nvSpPr>
          <p:cNvPr id="133" name="Shape 133"/>
          <p:cNvSpPr/>
          <p:nvPr>
            <p:ph type="sldNum" sz="quarter" idx="4294967295"/>
          </p:nvPr>
        </p:nvSpPr>
        <p:spPr>
          <a:xfrm>
            <a:off x="9131234" y="8905523"/>
            <a:ext cx="188874"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image7.png"/>
          <p:cNvPicPr>
            <a:picLocks noChangeAspect="1"/>
          </p:cNvPicPr>
          <p:nvPr/>
        </p:nvPicPr>
        <p:blipFill>
          <a:blip r:embed="rId2">
            <a:extLst/>
          </a:blip>
          <a:stretch>
            <a:fillRect/>
          </a:stretch>
        </p:blipFill>
        <p:spPr>
          <a:xfrm>
            <a:off x="-100417" y="-850012"/>
            <a:ext cx="14426102" cy="10819577"/>
          </a:xfrm>
          <a:prstGeom prst="rect">
            <a:avLst/>
          </a:prstGeom>
          <a:ln w="12700">
            <a:miter lim="400000"/>
          </a:ln>
        </p:spPr>
      </p:pic>
      <p:sp>
        <p:nvSpPr>
          <p:cNvPr id="193" name="Shape 193"/>
          <p:cNvSpPr/>
          <p:nvPr>
            <p:ph type="title"/>
          </p:nvPr>
        </p:nvSpPr>
        <p:spPr>
          <a:xfrm>
            <a:off x="-237067" y="-1096435"/>
            <a:ext cx="10464801" cy="3302003"/>
          </a:xfrm>
          <a:prstGeom prst="rect">
            <a:avLst/>
          </a:prstGeom>
        </p:spPr>
        <p:txBody>
          <a:bodyPr/>
          <a:lstStyle/>
          <a:p>
            <a:pPr>
              <a:defRPr b="1" cap="all" spc="1600">
                <a:solidFill>
                  <a:srgbClr val="FFFFFF"/>
                </a:solidFill>
                <a:latin typeface="+mn-lt"/>
                <a:ea typeface="+mn-ea"/>
                <a:cs typeface="+mn-cs"/>
                <a:sym typeface="Helvetica"/>
              </a:defRPr>
            </a:pPr>
            <a:r>
              <a:t>Willpower</a:t>
            </a:r>
            <a:r>
              <a:rPr spc="800"/>
              <a:t>?</a:t>
            </a:r>
          </a:p>
        </p:txBody>
      </p:sp>
      <p:sp>
        <p:nvSpPr>
          <p:cNvPr id="194" name="Shape 194"/>
          <p:cNvSpPr/>
          <p:nvPr>
            <p:ph type="body" idx="1"/>
          </p:nvPr>
        </p:nvSpPr>
        <p:spPr>
          <a:xfrm>
            <a:off x="561995" y="3479184"/>
            <a:ext cx="11476791" cy="5458209"/>
          </a:xfrm>
          <a:prstGeom prst="rect">
            <a:avLst/>
          </a:prstGeom>
        </p:spPr>
        <p:txBody>
          <a:bodyPr/>
          <a:lstStyle/>
          <a:p>
            <a:pPr algn="l" defTabSz="449833">
              <a:defRPr sz="3300">
                <a:solidFill>
                  <a:srgbClr val="FFFFFF"/>
                </a:solidFill>
                <a:latin typeface="+mn-lt"/>
                <a:ea typeface="+mn-ea"/>
                <a:cs typeface="+mn-cs"/>
                <a:sym typeface="Helvetica"/>
              </a:defRPr>
            </a:pPr>
            <a:r>
              <a:t>The idea that people lack ‘willpower’ or are somehow just ‘weak’ does not correspond with the science of addiction</a:t>
            </a:r>
          </a:p>
          <a:p>
            <a:pPr algn="l" defTabSz="449833">
              <a:defRPr sz="3300">
                <a:solidFill>
                  <a:srgbClr val="FFFFFF"/>
                </a:solidFill>
                <a:latin typeface="+mn-lt"/>
                <a:ea typeface="+mn-ea"/>
                <a:cs typeface="+mn-cs"/>
                <a:sym typeface="Helvetica"/>
              </a:defRPr>
            </a:pPr>
          </a:p>
          <a:p>
            <a:pPr indent="58672" algn="l" defTabSz="449833">
              <a:defRPr sz="3300">
                <a:solidFill>
                  <a:srgbClr val="FFFFFF"/>
                </a:solidFill>
                <a:latin typeface="+mn-lt"/>
                <a:ea typeface="+mn-ea"/>
                <a:cs typeface="+mn-cs"/>
                <a:sym typeface="Helvetica"/>
              </a:defRPr>
            </a:pPr>
            <a:r>
              <a:t>Eventually, loss of plasticity of neuronal responses in these centres renders abstinence beyond the each of willpower, beyond the reach of conditioning and beyond the reach of psychoanalytic insight.</a:t>
            </a:r>
          </a:p>
          <a:p>
            <a:pPr indent="400938" algn="r" defTabSz="449833">
              <a:defRPr sz="3300">
                <a:solidFill>
                  <a:srgbClr val="FFFFFF"/>
                </a:solidFill>
                <a:latin typeface="+mn-lt"/>
                <a:ea typeface="+mn-ea"/>
                <a:cs typeface="+mn-cs"/>
                <a:sym typeface="Helvetica"/>
              </a:defRPr>
            </a:pPr>
            <a:r>
              <a:t>(Valliant, 2012)</a:t>
            </a:r>
          </a:p>
        </p:txBody>
      </p:sp>
      <p:sp>
        <p:nvSpPr>
          <p:cNvPr id="195" name="Shape 195"/>
          <p:cNvSpPr/>
          <p:nvPr/>
        </p:nvSpPr>
        <p:spPr>
          <a:xfrm>
            <a:off x="602719" y="2842375"/>
            <a:ext cx="1152529" cy="2"/>
          </a:xfrm>
          <a:prstGeom prst="line">
            <a:avLst/>
          </a:prstGeom>
          <a:ln w="88900">
            <a:solidFill>
              <a:schemeClr val="accent3">
                <a:lumOff val="-9999"/>
              </a:schemeClr>
            </a:solidFill>
          </a:ln>
        </p:spPr>
        <p:txBody>
          <a:bodyPr lIns="45718" tIns="45718" rIns="45718" bIns="45718"/>
          <a:lstStyle/>
          <a:p>
            <a:pPr/>
          </a:p>
        </p:txBody>
      </p:sp>
      <p:pic>
        <p:nvPicPr>
          <p:cNvPr id="196" name="image2.png"/>
          <p:cNvPicPr>
            <a:picLocks noChangeAspect="1"/>
          </p:cNvPicPr>
          <p:nvPr/>
        </p:nvPicPr>
        <p:blipFill>
          <a:blip r:embed="rId3">
            <a:extLst/>
          </a:blip>
          <a:stretch>
            <a:fillRect/>
          </a:stretch>
        </p:blipFill>
        <p:spPr>
          <a:xfrm>
            <a:off x="780655" y="8098981"/>
            <a:ext cx="2671604" cy="147522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94">
                                            <p:bg/>
                                          </p:spTgt>
                                        </p:tgtEl>
                                        <p:attrNameLst>
                                          <p:attrName>style.visibility</p:attrName>
                                        </p:attrNameLst>
                                      </p:cBhvr>
                                      <p:to>
                                        <p:strVal val="visible"/>
                                      </p:to>
                                    </p:set>
                                    <p:anim calcmode="lin" valueType="num">
                                      <p:cBhvr>
                                        <p:cTn id="7" dur="1000" fill="hold"/>
                                        <p:tgtEl>
                                          <p:spTgt spid="194">
                                            <p:bg/>
                                          </p:spTgt>
                                        </p:tgtEl>
                                        <p:attrNameLst>
                                          <p:attrName>ppt_x</p:attrName>
                                        </p:attrNameLst>
                                      </p:cBhvr>
                                      <p:tavLst>
                                        <p:tav tm="0">
                                          <p:val>
                                            <p:strVal val="0-#ppt_w/2"/>
                                          </p:val>
                                        </p:tav>
                                        <p:tav tm="100000">
                                          <p:val>
                                            <p:strVal val="#ppt_x"/>
                                          </p:val>
                                        </p:tav>
                                      </p:tavLst>
                                    </p:anim>
                                    <p:anim calcmode="lin" valueType="num">
                                      <p:cBhvr>
                                        <p:cTn id="8" dur="1000" fill="hold"/>
                                        <p:tgtEl>
                                          <p:spTgt spid="194">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94">
                                            <p:txEl>
                                              <p:pRg st="0" end="0"/>
                                            </p:txEl>
                                          </p:spTgt>
                                        </p:tgtEl>
                                        <p:attrNameLst>
                                          <p:attrName>style.visibility</p:attrName>
                                        </p:attrNameLst>
                                      </p:cBhvr>
                                      <p:to>
                                        <p:strVal val="visible"/>
                                      </p:to>
                                    </p:set>
                                    <p:anim calcmode="lin" valueType="num">
                                      <p:cBhvr>
                                        <p:cTn id="11" dur="1000" fill="hold"/>
                                        <p:tgtEl>
                                          <p:spTgt spid="19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9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Class="entr" nodeType="afterEffect" presetSubtype="8" presetID="2" grpId="1" fill="hold">
                                  <p:stCondLst>
                                    <p:cond delay="0"/>
                                  </p:stCondLst>
                                  <p:iterate type="el" backwards="0">
                                    <p:tmAbs val="0"/>
                                  </p:iterate>
                                  <p:childTnLst>
                                    <p:set>
                                      <p:cBhvr>
                                        <p:cTn id="15" fill="hold"/>
                                        <p:tgtEl>
                                          <p:spTgt spid="194">
                                            <p:txEl>
                                              <p:pRg st="1" end="1"/>
                                            </p:txEl>
                                          </p:spTgt>
                                        </p:tgtEl>
                                        <p:attrNameLst>
                                          <p:attrName>style.visibility</p:attrName>
                                        </p:attrNameLst>
                                      </p:cBhvr>
                                      <p:to>
                                        <p:strVal val="visible"/>
                                      </p:to>
                                    </p:set>
                                    <p:anim calcmode="lin" valueType="num">
                                      <p:cBhvr>
                                        <p:cTn id="16" dur="1000" fill="hold"/>
                                        <p:tgtEl>
                                          <p:spTgt spid="194">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1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194">
                                            <p:txEl>
                                              <p:pRg st="2" end="2"/>
                                            </p:txEl>
                                          </p:spTgt>
                                        </p:tgtEl>
                                        <p:attrNameLst>
                                          <p:attrName>style.visibility</p:attrName>
                                        </p:attrNameLst>
                                      </p:cBhvr>
                                      <p:to>
                                        <p:strVal val="visible"/>
                                      </p:to>
                                    </p:set>
                                    <p:anim calcmode="lin" valueType="num">
                                      <p:cBhvr>
                                        <p:cTn id="22" dur="1000" fill="hold"/>
                                        <p:tgtEl>
                                          <p:spTgt spid="194">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1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1" fill="hold">
                                  <p:stCondLst>
                                    <p:cond delay="0"/>
                                  </p:stCondLst>
                                  <p:iterate type="el" backwards="0">
                                    <p:tmAbs val="0"/>
                                  </p:iterate>
                                  <p:childTnLst>
                                    <p:set>
                                      <p:cBhvr>
                                        <p:cTn id="27" fill="hold"/>
                                        <p:tgtEl>
                                          <p:spTgt spid="194">
                                            <p:txEl>
                                              <p:pRg st="3" end="3"/>
                                            </p:txEl>
                                          </p:spTgt>
                                        </p:tgtEl>
                                        <p:attrNameLst>
                                          <p:attrName>style.visibility</p:attrName>
                                        </p:attrNameLst>
                                      </p:cBhvr>
                                      <p:to>
                                        <p:strVal val="visible"/>
                                      </p:to>
                                    </p:set>
                                    <p:anim calcmode="lin" valueType="num">
                                      <p:cBhvr>
                                        <p:cTn id="28" dur="1000" fill="hold"/>
                                        <p:tgtEl>
                                          <p:spTgt spid="194">
                                            <p:txEl>
                                              <p:pRg st="3" end="3"/>
                                            </p:txEl>
                                          </p:spTgt>
                                        </p:tgtEl>
                                        <p:attrNameLst>
                                          <p:attrName>ppt_x</p:attrName>
                                        </p:attrNameLst>
                                      </p:cBhvr>
                                      <p:tavLst>
                                        <p:tav tm="0">
                                          <p:val>
                                            <p:strVal val="0-#ppt_w/2"/>
                                          </p:val>
                                        </p:tav>
                                        <p:tav tm="100000">
                                          <p:val>
                                            <p:strVal val="#ppt_x"/>
                                          </p:val>
                                        </p:tav>
                                      </p:tavLst>
                                    </p:anim>
                                    <p:anim calcmode="lin" valueType="num">
                                      <p:cBhvr>
                                        <p:cTn id="29" dur="1000" fill="hold"/>
                                        <p:tgtEl>
                                          <p:spTgt spid="1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p:nvPr>
        </p:nvSpPr>
        <p:spPr>
          <a:xfrm>
            <a:off x="1263649" y="-723900"/>
            <a:ext cx="10464801" cy="3302000"/>
          </a:xfrm>
          <a:prstGeom prst="rect">
            <a:avLst/>
          </a:prstGeom>
        </p:spPr>
        <p:txBody>
          <a:bodyPr/>
          <a:lstStyle>
            <a:lvl1pPr>
              <a:defRPr cap="all">
                <a:solidFill>
                  <a:srgbClr val="C59C38"/>
                </a:solidFill>
                <a:latin typeface="+mn-lt"/>
                <a:ea typeface="+mn-ea"/>
                <a:cs typeface="+mn-cs"/>
                <a:sym typeface="Helvetica"/>
              </a:defRPr>
            </a:lvl1pPr>
          </a:lstStyle>
          <a:p>
            <a:pPr/>
            <a:r>
              <a:t>AA &amp; Brain Science</a:t>
            </a:r>
          </a:p>
        </p:txBody>
      </p:sp>
      <p:sp>
        <p:nvSpPr>
          <p:cNvPr id="199" name="Shape 199"/>
          <p:cNvSpPr/>
          <p:nvPr/>
        </p:nvSpPr>
        <p:spPr>
          <a:xfrm>
            <a:off x="1280597" y="3169569"/>
            <a:ext cx="6265305" cy="4572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defRPr sz="3000"/>
            </a:pPr>
            <a:r>
              <a:t>In Alcoholics Anonymous (&amp; other 12 step groups) Step 1 refers to an admission of the powerlessness to stop on one’s own without help</a:t>
            </a:r>
          </a:p>
          <a:p>
            <a:pPr algn="l">
              <a:defRPr sz="3000"/>
            </a:pPr>
          </a:p>
          <a:p>
            <a:pPr algn="l">
              <a:defRPr sz="3000"/>
            </a:pPr>
            <a:r>
              <a:t>It is extremely important to explain to addicts that ‘powerlessness’ is not ‘weakness’ but is rather a process in the brain that exists due to a genetic &amp; environmental vulnerability</a:t>
            </a:r>
          </a:p>
        </p:txBody>
      </p:sp>
      <p:sp>
        <p:nvSpPr>
          <p:cNvPr id="200" name="Shape 200"/>
          <p:cNvSpPr/>
          <p:nvPr>
            <p:ph type="sldNum" sz="quarter" idx="4294967295"/>
          </p:nvPr>
        </p:nvSpPr>
        <p:spPr>
          <a:xfrm>
            <a:off x="6362596"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201" name="image8.png"/>
          <p:cNvPicPr>
            <a:picLocks noChangeAspect="1"/>
          </p:cNvPicPr>
          <p:nvPr/>
        </p:nvPicPr>
        <p:blipFill>
          <a:blip r:embed="rId2">
            <a:extLst/>
          </a:blip>
          <a:stretch>
            <a:fillRect/>
          </a:stretch>
        </p:blipFill>
        <p:spPr>
          <a:xfrm>
            <a:off x="7863823" y="4698551"/>
            <a:ext cx="4709109" cy="3531832"/>
          </a:xfrm>
          <a:prstGeom prst="rect">
            <a:avLst/>
          </a:prstGeom>
          <a:ln w="12700">
            <a:miter lim="400000"/>
          </a:ln>
        </p:spPr>
      </p:pic>
      <p:pic>
        <p:nvPicPr>
          <p:cNvPr id="202" name="image3.png"/>
          <p:cNvPicPr>
            <a:picLocks noChangeAspect="1"/>
          </p:cNvPicPr>
          <p:nvPr/>
        </p:nvPicPr>
        <p:blipFill>
          <a:blip r:embed="rId3">
            <a:extLst/>
          </a:blip>
          <a:stretch>
            <a:fillRect/>
          </a:stretch>
        </p:blipFill>
        <p:spPr>
          <a:xfrm>
            <a:off x="9173850" y="3421860"/>
            <a:ext cx="2089053" cy="1501507"/>
          </a:xfrm>
          <a:prstGeom prst="rect">
            <a:avLst/>
          </a:prstGeom>
          <a:ln w="12700">
            <a:miter lim="400000"/>
          </a:ln>
        </p:spPr>
      </p:pic>
      <p:pic>
        <p:nvPicPr>
          <p:cNvPr id="203" name="image2.png"/>
          <p:cNvPicPr>
            <a:picLocks noChangeAspect="1"/>
          </p:cNvPicPr>
          <p:nvPr/>
        </p:nvPicPr>
        <p:blipFill>
          <a:blip r:embed="rId4">
            <a:extLst/>
          </a:blip>
          <a:stretch>
            <a:fillRect/>
          </a:stretch>
        </p:blipFill>
        <p:spPr>
          <a:xfrm>
            <a:off x="635000" y="8453880"/>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9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9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9"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xfrm>
            <a:off x="737756" y="-1214968"/>
            <a:ext cx="11529288" cy="3302003"/>
          </a:xfrm>
          <a:prstGeom prst="rect">
            <a:avLst/>
          </a:prstGeom>
        </p:spPr>
        <p:txBody>
          <a:bodyPr/>
          <a:lstStyle>
            <a:lvl1pPr>
              <a:defRPr b="1" cap="all" spc="600" sz="6200">
                <a:latin typeface="+mn-lt"/>
                <a:ea typeface="+mn-ea"/>
                <a:cs typeface="+mn-cs"/>
                <a:sym typeface="Helvetica"/>
              </a:defRPr>
            </a:lvl1pPr>
          </a:lstStyle>
          <a:p>
            <a:pPr/>
            <a:r>
              <a:t>Abuse vs. Dependency</a:t>
            </a:r>
          </a:p>
        </p:txBody>
      </p:sp>
      <p:sp>
        <p:nvSpPr>
          <p:cNvPr id="206" name="Shape 206"/>
          <p:cNvSpPr/>
          <p:nvPr>
            <p:ph type="body" sz="half" idx="1"/>
          </p:nvPr>
        </p:nvSpPr>
        <p:spPr>
          <a:xfrm>
            <a:off x="635411" y="3068728"/>
            <a:ext cx="11721277" cy="2250971"/>
          </a:xfrm>
          <a:prstGeom prst="rect">
            <a:avLst/>
          </a:prstGeom>
        </p:spPr>
        <p:txBody>
          <a:bodyPr/>
          <a:lstStyle/>
          <a:p>
            <a:pPr defTabSz="538340">
              <a:defRPr cap="all" sz="2900">
                <a:solidFill>
                  <a:schemeClr val="accent6">
                    <a:lumOff val="-8549"/>
                  </a:schemeClr>
                </a:solidFill>
                <a:latin typeface="+mn-lt"/>
                <a:ea typeface="+mn-ea"/>
                <a:cs typeface="+mn-cs"/>
                <a:sym typeface="Helvetica"/>
              </a:defRPr>
            </a:pPr>
          </a:p>
          <a:p>
            <a:pPr defTabSz="538340">
              <a:defRPr cap="all" sz="2900">
                <a:solidFill>
                  <a:schemeClr val="accent6">
                    <a:lumOff val="-8549"/>
                  </a:schemeClr>
                </a:solidFill>
                <a:latin typeface="+mn-lt"/>
                <a:ea typeface="+mn-ea"/>
                <a:cs typeface="+mn-cs"/>
                <a:sym typeface="Helvetica"/>
              </a:defRPr>
            </a:pPr>
          </a:p>
          <a:p>
            <a:pPr defTabSz="538340">
              <a:defRPr b="1" cap="all" sz="2900">
                <a:solidFill>
                  <a:srgbClr val="03758E"/>
                </a:solidFill>
                <a:latin typeface="+mn-lt"/>
                <a:ea typeface="+mn-ea"/>
                <a:cs typeface="+mn-cs"/>
                <a:sym typeface="Helvetica"/>
              </a:defRPr>
            </a:pPr>
            <a:r>
              <a:t>Two defining features that indicate a cross over the line from recreational use or abuse to dependency or addiction are:</a:t>
            </a:r>
          </a:p>
        </p:txBody>
      </p:sp>
      <p:sp>
        <p:nvSpPr>
          <p:cNvPr id="207" name="Shape 207"/>
          <p:cNvSpPr/>
          <p:nvPr/>
        </p:nvSpPr>
        <p:spPr>
          <a:xfrm>
            <a:off x="753497" y="2806699"/>
            <a:ext cx="10735806"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651509" defTabSz="554990">
              <a:defRPr sz="2900"/>
            </a:pPr>
            <a:r>
              <a:t>Not everyone who abuses alcohol/drugs or other compulsive</a:t>
            </a:r>
            <a:endParaRPr>
              <a:solidFill>
                <a:schemeClr val="accent1">
                  <a:lumOff val="-7647"/>
                </a:schemeClr>
              </a:solidFill>
            </a:endParaRPr>
          </a:p>
          <a:p>
            <a:pPr indent="651509" defTabSz="554990">
              <a:defRPr sz="2900"/>
            </a:pPr>
            <a:r>
              <a:t>behaviors become “dependent”</a:t>
            </a:r>
          </a:p>
        </p:txBody>
      </p:sp>
      <p:sp>
        <p:nvSpPr>
          <p:cNvPr id="208" name="Shape 208"/>
          <p:cNvSpPr/>
          <p:nvPr/>
        </p:nvSpPr>
        <p:spPr>
          <a:xfrm>
            <a:off x="431798" y="5519464"/>
            <a:ext cx="10296661"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4" indent="914400" algn="l" defTabSz="554990">
              <a:defRPr sz="2500"/>
            </a:pPr>
            <a:r>
              <a:t>a) Some loss of control</a:t>
            </a:r>
            <a:endParaRPr>
              <a:solidFill>
                <a:schemeClr val="accent1">
                  <a:lumOff val="-7647"/>
                </a:schemeClr>
              </a:solidFill>
            </a:endParaRPr>
          </a:p>
          <a:p>
            <a:pPr lvl="4" indent="914400" algn="l" defTabSz="554990">
              <a:defRPr sz="2500"/>
            </a:pPr>
            <a:r>
              <a:t>b) Inability to stop despite negative consequences or a really </a:t>
            </a:r>
            <a:r>
              <a:t>				</a:t>
            </a:r>
            <a:r>
              <a:t>good reason to </a:t>
            </a:r>
          </a:p>
        </p:txBody>
      </p:sp>
      <p:sp>
        <p:nvSpPr>
          <p:cNvPr id="209" name="Shape 209"/>
          <p:cNvSpPr/>
          <p:nvPr/>
        </p:nvSpPr>
        <p:spPr>
          <a:xfrm>
            <a:off x="1113695" y="7113673"/>
            <a:ext cx="10426043"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54990">
              <a:defRPr cap="all" sz="2900"/>
            </a:lvl1pPr>
          </a:lstStyle>
          <a:p>
            <a:pPr/>
            <a:r>
              <a:t>Yet, if use is problematic it needs to become part of the overalL treatment</a:t>
            </a:r>
          </a:p>
        </p:txBody>
      </p:sp>
      <p:pic>
        <p:nvPicPr>
          <p:cNvPr id="210" name="image2.png"/>
          <p:cNvPicPr>
            <a:picLocks noChangeAspect="1"/>
          </p:cNvPicPr>
          <p:nvPr/>
        </p:nvPicPr>
        <p:blipFill>
          <a:blip r:embed="rId2">
            <a:extLst/>
          </a:blip>
          <a:stretch>
            <a:fillRect/>
          </a:stretch>
        </p:blipFill>
        <p:spPr>
          <a:xfrm>
            <a:off x="635000" y="8453880"/>
            <a:ext cx="2671604" cy="1151555"/>
          </a:xfrm>
          <a:prstGeom prst="rect">
            <a:avLst/>
          </a:prstGeom>
          <a:ln w="12700">
            <a:miter lim="400000"/>
          </a:ln>
        </p:spPr>
      </p:pic>
      <p:sp>
        <p:nvSpPr>
          <p:cNvPr id="211" name="Shape 211"/>
          <p:cNvSpPr/>
          <p:nvPr>
            <p:ph type="sldNum" sz="quarter" idx="4294967295"/>
          </p:nvPr>
        </p:nvSpPr>
        <p:spPr>
          <a:xfrm>
            <a:off x="9046500" y="8905523"/>
            <a:ext cx="273608"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 grpId="3"/>
      <p:bldP build="whole" bldLvl="1" animBg="1" rev="0" advAuto="0" spid="206" grpId="2"/>
      <p:bldP build="whole" bldLvl="1" animBg="1" rev="0" advAuto="0" spid="207" grpId="1"/>
      <p:bldP build="whole" bldLvl="1" animBg="1" rev="0" advAuto="0" spid="209" grpId="4"/>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nvSpPr>
        <p:spPr>
          <a:xfrm>
            <a:off x="-309497" y="3510827"/>
            <a:ext cx="13611095" cy="4727862"/>
          </a:xfrm>
          <a:prstGeom prst="rect">
            <a:avLst/>
          </a:prstGeom>
          <a:solidFill>
            <a:srgbClr val="03758E"/>
          </a:solidFill>
          <a:ln w="12700">
            <a:miter lim="400000"/>
          </a:ln>
        </p:spPr>
        <p:txBody>
          <a:bodyPr lIns="50800" tIns="50800" rIns="50800" bIns="50800"/>
          <a:lstStyle/>
          <a:p>
            <a:pPr algn="l" defTabSz="914400">
              <a:defRPr sz="2400">
                <a:latin typeface="Tahoma"/>
                <a:ea typeface="Tahoma"/>
                <a:cs typeface="Tahoma"/>
                <a:sym typeface="Tahoma"/>
              </a:defRPr>
            </a:pPr>
          </a:p>
        </p:txBody>
      </p:sp>
      <p:pic>
        <p:nvPicPr>
          <p:cNvPr id="214" name="image9.png"/>
          <p:cNvPicPr>
            <a:picLocks noChangeAspect="1"/>
          </p:cNvPicPr>
          <p:nvPr/>
        </p:nvPicPr>
        <p:blipFill>
          <a:blip r:embed="rId2">
            <a:extLst/>
          </a:blip>
          <a:stretch>
            <a:fillRect/>
          </a:stretch>
        </p:blipFill>
        <p:spPr>
          <a:xfrm>
            <a:off x="8253969" y="3952190"/>
            <a:ext cx="3260247" cy="4082396"/>
          </a:xfrm>
          <a:prstGeom prst="rect">
            <a:avLst/>
          </a:prstGeom>
          <a:ln w="12700">
            <a:miter lim="400000"/>
          </a:ln>
        </p:spPr>
      </p:pic>
      <p:sp>
        <p:nvSpPr>
          <p:cNvPr id="215" name="Shape 215"/>
          <p:cNvSpPr/>
          <p:nvPr>
            <p:ph type="title"/>
          </p:nvPr>
        </p:nvSpPr>
        <p:spPr>
          <a:xfrm>
            <a:off x="57591" y="-685712"/>
            <a:ext cx="12889618" cy="3302007"/>
          </a:xfrm>
          <a:prstGeom prst="rect">
            <a:avLst/>
          </a:prstGeom>
        </p:spPr>
        <p:txBody>
          <a:bodyPr/>
          <a:lstStyle>
            <a:lvl1pPr>
              <a:defRPr b="1" cap="all" spc="600" sz="6000">
                <a:solidFill>
                  <a:srgbClr val="03758E"/>
                </a:solidFill>
                <a:latin typeface="+mn-lt"/>
                <a:ea typeface="+mn-ea"/>
                <a:cs typeface="+mn-cs"/>
                <a:sym typeface="Helvetica"/>
              </a:defRPr>
            </a:lvl1pPr>
          </a:lstStyle>
          <a:p>
            <a:pPr/>
            <a:r>
              <a:t>Why stress the Neuroscience?</a:t>
            </a:r>
          </a:p>
        </p:txBody>
      </p:sp>
      <p:sp>
        <p:nvSpPr>
          <p:cNvPr id="216" name="Shape 216"/>
          <p:cNvSpPr/>
          <p:nvPr/>
        </p:nvSpPr>
        <p:spPr>
          <a:xfrm>
            <a:off x="1179271" y="4003720"/>
            <a:ext cx="6029214" cy="3860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200">
                <a:solidFill>
                  <a:srgbClr val="FFFFFF"/>
                </a:solidFill>
              </a:defRPr>
            </a:lvl1pPr>
          </a:lstStyle>
          <a:p>
            <a:pPr/>
            <a:r>
              <a:t>There is no doubt that when you help people understand that they have a brain disease, rather than a moral weakness, it can help to address &amp; mitigate the shame that is at the core of the addict’s psyche and when you do this, treatment outcomes improve</a:t>
            </a:r>
          </a:p>
        </p:txBody>
      </p:sp>
      <p:sp>
        <p:nvSpPr>
          <p:cNvPr id="217" name="Shape 217"/>
          <p:cNvSpPr/>
          <p:nvPr>
            <p:ph type="sldNum" sz="quarter" idx="4294967295"/>
          </p:nvPr>
        </p:nvSpPr>
        <p:spPr>
          <a:xfrm>
            <a:off x="6362598"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218" name="image2.png"/>
          <p:cNvPicPr>
            <a:picLocks noChangeAspect="1"/>
          </p:cNvPicPr>
          <p:nvPr/>
        </p:nvPicPr>
        <p:blipFill>
          <a:blip r:embed="rId3">
            <a:extLst/>
          </a:blip>
          <a:stretch>
            <a:fillRect/>
          </a:stretch>
        </p:blipFill>
        <p:spPr>
          <a:xfrm>
            <a:off x="552250" y="8453880"/>
            <a:ext cx="2671604" cy="1151555"/>
          </a:xfrm>
          <a:prstGeom prst="rect">
            <a:avLst/>
          </a:prstGeom>
          <a:ln w="12700">
            <a:miter lim="400000"/>
          </a:ln>
        </p:spPr>
      </p:pic>
      <p:sp>
        <p:nvSpPr>
          <p:cNvPr id="219" name="Shape 219"/>
          <p:cNvSpPr/>
          <p:nvPr/>
        </p:nvSpPr>
        <p:spPr>
          <a:xfrm>
            <a:off x="5926137" y="3046675"/>
            <a:ext cx="1152527" cy="2"/>
          </a:xfrm>
          <a:prstGeom prst="line">
            <a:avLst/>
          </a:prstGeom>
          <a:ln w="88900">
            <a:solidFill>
              <a:schemeClr val="accent4">
                <a:satOff val="-10819"/>
                <a:lumOff val="13333"/>
              </a:schemeClr>
            </a:solidFill>
          </a:ln>
        </p:spPr>
        <p:txBody>
          <a:bodyPr lIns="45718" tIns="45718" rIns="45718" bIns="45718"/>
          <a:lstStyle/>
          <a:p>
            <a:pPr/>
          </a:p>
        </p:txBody>
      </p:sp>
      <p:sp>
        <p:nvSpPr>
          <p:cNvPr id="220" name="Shape 220"/>
          <p:cNvSpPr/>
          <p:nvPr/>
        </p:nvSpPr>
        <p:spPr>
          <a:xfrm>
            <a:off x="5926137" y="8821566"/>
            <a:ext cx="1152527" cy="3"/>
          </a:xfrm>
          <a:prstGeom prst="line">
            <a:avLst/>
          </a:prstGeom>
          <a:ln w="88900">
            <a:solidFill>
              <a:schemeClr val="accent4">
                <a:satOff val="-10819"/>
                <a:lumOff val="13333"/>
              </a:schemeClr>
            </a:solidFill>
          </a:ln>
        </p:spPr>
        <p:txBody>
          <a:bodyPr lIns="45718" tIns="45718" rIns="45718" bIns="45718"/>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nvSpPr>
        <p:spPr>
          <a:xfrm>
            <a:off x="-309498" y="3289737"/>
            <a:ext cx="13611095" cy="4611204"/>
          </a:xfrm>
          <a:prstGeom prst="rect">
            <a:avLst/>
          </a:prstGeom>
          <a:solidFill>
            <a:srgbClr val="03758E">
              <a:alpha val="98000"/>
            </a:srgbClr>
          </a:solidFill>
          <a:ln w="12700">
            <a:miter lim="400000"/>
          </a:ln>
          <a:effectLst>
            <a:reflection blurRad="0" stA="100000" stPos="0" endA="0" endPos="40000" dist="0" dir="5400000" fadeDir="5400000" sx="100000" sy="-100000" kx="0" ky="0" algn="bl" rotWithShape="0"/>
          </a:effectLst>
        </p:spPr>
        <p:txBody>
          <a:bodyPr lIns="50800" tIns="50800" rIns="50800" bIns="50800"/>
          <a:lstStyle/>
          <a:p>
            <a:pPr algn="l" defTabSz="914400">
              <a:defRPr sz="2400">
                <a:latin typeface="Tahoma"/>
                <a:ea typeface="Tahoma"/>
                <a:cs typeface="Tahoma"/>
                <a:sym typeface="Tahoma"/>
              </a:defRPr>
            </a:pPr>
          </a:p>
        </p:txBody>
      </p:sp>
      <p:sp>
        <p:nvSpPr>
          <p:cNvPr id="223" name="Shape 223"/>
          <p:cNvSpPr/>
          <p:nvPr>
            <p:ph type="title"/>
          </p:nvPr>
        </p:nvSpPr>
        <p:spPr>
          <a:xfrm>
            <a:off x="51239" y="-787312"/>
            <a:ext cx="12889621" cy="3302007"/>
          </a:xfrm>
          <a:prstGeom prst="rect">
            <a:avLst/>
          </a:prstGeom>
        </p:spPr>
        <p:txBody>
          <a:bodyPr/>
          <a:lstStyle>
            <a:lvl1pPr>
              <a:defRPr b="1" cap="all" spc="600" sz="6000">
                <a:solidFill>
                  <a:srgbClr val="C59C38"/>
                </a:solidFill>
                <a:latin typeface="+mn-lt"/>
                <a:ea typeface="+mn-ea"/>
                <a:cs typeface="+mn-cs"/>
                <a:sym typeface="Helvetica"/>
              </a:defRPr>
            </a:lvl1pPr>
          </a:lstStyle>
          <a:p>
            <a:pPr/>
            <a:r>
              <a:t>Why stress the Neuroscience?</a:t>
            </a:r>
          </a:p>
        </p:txBody>
      </p:sp>
      <p:sp>
        <p:nvSpPr>
          <p:cNvPr id="224" name="Shape 224"/>
          <p:cNvSpPr/>
          <p:nvPr/>
        </p:nvSpPr>
        <p:spPr>
          <a:xfrm>
            <a:off x="941444" y="3896839"/>
            <a:ext cx="11109212" cy="3746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3200">
                <a:solidFill>
                  <a:srgbClr val="FFFFFF"/>
                </a:solidFill>
              </a:defRPr>
            </a:pPr>
            <a:r>
              <a:t>As therapists we begin to understand our vital role in creating  “soothing” interventions to overcome deficits in multiple brain systems by stimulating the release of oxytocin, GABA &amp; serotonin, while promoting autonomy and motivational systems that direct dopamine &amp; acetylcholine to work towards healthy goals </a:t>
            </a:r>
          </a:p>
          <a:p>
            <a:pPr>
              <a:defRPr sz="3200">
                <a:solidFill>
                  <a:srgbClr val="FFFFFF"/>
                </a:solidFill>
              </a:defRPr>
            </a:pPr>
          </a:p>
          <a:p>
            <a:pPr>
              <a:defRPr sz="2400">
                <a:solidFill>
                  <a:srgbClr val="FFFFFF"/>
                </a:solidFill>
              </a:defRPr>
            </a:pPr>
            <a:r>
              <a:t>(Sheldon</a:t>
            </a:r>
            <a:r>
              <a:t>,</a:t>
            </a:r>
            <a:r>
              <a:t> 2014)</a:t>
            </a:r>
          </a:p>
        </p:txBody>
      </p:sp>
      <p:sp>
        <p:nvSpPr>
          <p:cNvPr id="225" name="Shape 225"/>
          <p:cNvSpPr/>
          <p:nvPr>
            <p:ph type="sldNum" sz="quarter" idx="4294967295"/>
          </p:nvPr>
        </p:nvSpPr>
        <p:spPr>
          <a:xfrm>
            <a:off x="6362598"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226" name="image2.png"/>
          <p:cNvPicPr>
            <a:picLocks noChangeAspect="1"/>
          </p:cNvPicPr>
          <p:nvPr/>
        </p:nvPicPr>
        <p:blipFill>
          <a:blip r:embed="rId2">
            <a:extLst/>
          </a:blip>
          <a:stretch>
            <a:fillRect/>
          </a:stretch>
        </p:blipFill>
        <p:spPr>
          <a:xfrm>
            <a:off x="552250" y="8453880"/>
            <a:ext cx="2671604" cy="1151555"/>
          </a:xfrm>
          <a:prstGeom prst="rect">
            <a:avLst/>
          </a:prstGeom>
          <a:ln w="12700">
            <a:miter lim="400000"/>
          </a:ln>
        </p:spPr>
      </p:pic>
      <p:sp>
        <p:nvSpPr>
          <p:cNvPr id="227" name="Shape 227"/>
          <p:cNvSpPr/>
          <p:nvPr/>
        </p:nvSpPr>
        <p:spPr>
          <a:xfrm>
            <a:off x="5919785" y="2980331"/>
            <a:ext cx="1152528" cy="4"/>
          </a:xfrm>
          <a:prstGeom prst="line">
            <a:avLst/>
          </a:prstGeom>
          <a:ln w="88900">
            <a:solidFill>
              <a:schemeClr val="accent4"/>
            </a:solidFill>
          </a:ln>
        </p:spPr>
        <p:txBody>
          <a:bodyPr lIns="45718" tIns="45718" rIns="45718" bIns="45718"/>
          <a:lstStyle/>
          <a:p>
            <a:pPr/>
          </a:p>
        </p:txBody>
      </p:sp>
      <p:sp>
        <p:nvSpPr>
          <p:cNvPr id="228" name="Shape 228"/>
          <p:cNvSpPr/>
          <p:nvPr/>
        </p:nvSpPr>
        <p:spPr>
          <a:xfrm>
            <a:off x="5926137" y="8447643"/>
            <a:ext cx="1152527" cy="4"/>
          </a:xfrm>
          <a:prstGeom prst="line">
            <a:avLst/>
          </a:prstGeom>
          <a:ln w="88900">
            <a:solidFill>
              <a:schemeClr val="accent4"/>
            </a:solidFill>
          </a:ln>
        </p:spPr>
        <p:txBody>
          <a:bodyPr lIns="45718" tIns="45718" rIns="45718" bIns="45718"/>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4"/>
                                        </p:tgtEl>
                                        <p:attrNameLst>
                                          <p:attrName>style.visibility</p:attrName>
                                        </p:attrNameLst>
                                      </p:cBhvr>
                                      <p:to>
                                        <p:strVal val="visible"/>
                                      </p:to>
                                    </p:set>
                                    <p:anim calcmode="lin" valueType="num">
                                      <p:cBhvr>
                                        <p:cTn id="7" dur="1000" fill="hold"/>
                                        <p:tgtEl>
                                          <p:spTgt spid="224"/>
                                        </p:tgtEl>
                                        <p:attrNameLst>
                                          <p:attrName>ppt_x</p:attrName>
                                        </p:attrNameLst>
                                      </p:cBhvr>
                                      <p:tavLst>
                                        <p:tav tm="0">
                                          <p:val>
                                            <p:strVal val="0-#ppt_w/2"/>
                                          </p:val>
                                        </p:tav>
                                        <p:tav tm="100000">
                                          <p:val>
                                            <p:strVal val="#ppt_x"/>
                                          </p:val>
                                        </p:tav>
                                      </p:tavLst>
                                    </p:anim>
                                    <p:anim calcmode="lin" valueType="num">
                                      <p:cBhvr>
                                        <p:cTn id="8" dur="1000" fill="hold"/>
                                        <p:tgtEl>
                                          <p:spTgt spid="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image10.png"/>
          <p:cNvPicPr>
            <a:picLocks noChangeAspect="1"/>
          </p:cNvPicPr>
          <p:nvPr/>
        </p:nvPicPr>
        <p:blipFill>
          <a:blip r:embed="rId2">
            <a:extLst/>
          </a:blip>
          <a:stretch>
            <a:fillRect/>
          </a:stretch>
        </p:blipFill>
        <p:spPr>
          <a:xfrm>
            <a:off x="-224834" y="-158970"/>
            <a:ext cx="13441767" cy="8998207"/>
          </a:xfrm>
          <a:prstGeom prst="rect">
            <a:avLst/>
          </a:prstGeom>
          <a:ln w="12700">
            <a:miter lim="400000"/>
          </a:ln>
        </p:spPr>
      </p:pic>
      <p:sp>
        <p:nvSpPr>
          <p:cNvPr id="231" name="Shape 231"/>
          <p:cNvSpPr/>
          <p:nvPr>
            <p:ph type="title"/>
          </p:nvPr>
        </p:nvSpPr>
        <p:spPr>
          <a:xfrm>
            <a:off x="941916" y="-1011768"/>
            <a:ext cx="10464801" cy="3302003"/>
          </a:xfrm>
          <a:prstGeom prst="rect">
            <a:avLst/>
          </a:prstGeom>
        </p:spPr>
        <p:txBody>
          <a:bodyPr/>
          <a:lstStyle>
            <a:lvl1pPr algn="l">
              <a:defRPr cap="all" sz="6500">
                <a:solidFill>
                  <a:srgbClr val="FFFFFF"/>
                </a:solidFill>
                <a:latin typeface="+mn-lt"/>
                <a:ea typeface="+mn-ea"/>
                <a:cs typeface="+mn-cs"/>
                <a:sym typeface="Helvetica"/>
              </a:defRPr>
            </a:lvl1pPr>
          </a:lstStyle>
          <a:p>
            <a:pPr/>
            <a:r>
              <a:t>Recovery &amp; Relationship Growth</a:t>
            </a:r>
          </a:p>
        </p:txBody>
      </p:sp>
      <p:sp>
        <p:nvSpPr>
          <p:cNvPr id="232" name="Shape 232"/>
          <p:cNvSpPr/>
          <p:nvPr/>
        </p:nvSpPr>
        <p:spPr>
          <a:xfrm>
            <a:off x="941930" y="3238292"/>
            <a:ext cx="5435572" cy="1371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000"/>
            </a:lvl1pPr>
          </a:lstStyle>
          <a:p>
            <a:pPr/>
            <a:r>
              <a:t>This supports recovery and at the same time addresses and heals relationship issues</a:t>
            </a:r>
          </a:p>
        </p:txBody>
      </p:sp>
      <p:sp>
        <p:nvSpPr>
          <p:cNvPr id="233" name="Shape 233"/>
          <p:cNvSpPr/>
          <p:nvPr>
            <p:ph type="sldNum" sz="quarter" idx="4294967295"/>
          </p:nvPr>
        </p:nvSpPr>
        <p:spPr>
          <a:xfrm>
            <a:off x="6362597" y="9251950"/>
            <a:ext cx="266905"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234" name="Shape 234"/>
          <p:cNvSpPr/>
          <p:nvPr/>
        </p:nvSpPr>
        <p:spPr>
          <a:xfrm>
            <a:off x="1026052" y="2764262"/>
            <a:ext cx="1152529" cy="2"/>
          </a:xfrm>
          <a:prstGeom prst="line">
            <a:avLst/>
          </a:prstGeom>
          <a:ln w="88900">
            <a:solidFill>
              <a:srgbClr val="000000"/>
            </a:solidFill>
          </a:ln>
        </p:spPr>
        <p:txBody>
          <a:bodyPr lIns="45718" tIns="45718" rIns="45718" bIns="45718"/>
          <a:lstStyle/>
          <a:p>
            <a:pPr/>
          </a:p>
        </p:txBody>
      </p:sp>
      <p:sp>
        <p:nvSpPr>
          <p:cNvPr id="235" name="Shape 235"/>
          <p:cNvSpPr/>
          <p:nvPr/>
        </p:nvSpPr>
        <p:spPr>
          <a:xfrm>
            <a:off x="857264" y="5557951"/>
            <a:ext cx="7380656" cy="24765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000">
                <a:solidFill>
                  <a:srgbClr val="FFFFFF"/>
                </a:solidFill>
              </a:defRPr>
            </a:lvl1pPr>
          </a:lstStyle>
          <a:p>
            <a:pPr/>
            <a:r>
              <a:t>It helps addicts make sense of their crazy behaviors, especially in their primary attachment relationships and ⬇︎shame so they often are less defensive and more motivated to change</a:t>
            </a:r>
          </a:p>
        </p:txBody>
      </p:sp>
      <p:pic>
        <p:nvPicPr>
          <p:cNvPr id="236" name="image2.png"/>
          <p:cNvPicPr>
            <a:picLocks noChangeAspect="1"/>
          </p:cNvPicPr>
          <p:nvPr/>
        </p:nvPicPr>
        <p:blipFill>
          <a:blip r:embed="rId3">
            <a:extLst/>
          </a:blip>
          <a:stretch>
            <a:fillRect/>
          </a:stretch>
        </p:blipFill>
        <p:spPr>
          <a:xfrm>
            <a:off x="552250" y="8504680"/>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32"/>
                                        </p:tgtEl>
                                        <p:attrNameLst>
                                          <p:attrName>style.visibility</p:attrName>
                                        </p:attrNameLst>
                                      </p:cBhvr>
                                      <p:to>
                                        <p:strVal val="visible"/>
                                      </p:to>
                                    </p:set>
                                    <p:anim calcmode="lin" valueType="num">
                                      <p:cBhvr>
                                        <p:cTn id="7" dur="1000" fill="hold"/>
                                        <p:tgtEl>
                                          <p:spTgt spid="232"/>
                                        </p:tgtEl>
                                        <p:attrNameLst>
                                          <p:attrName>ppt_x</p:attrName>
                                        </p:attrNameLst>
                                      </p:cBhvr>
                                      <p:tavLst>
                                        <p:tav tm="0">
                                          <p:val>
                                            <p:strVal val="0-#ppt_w/2"/>
                                          </p:val>
                                        </p:tav>
                                        <p:tav tm="100000">
                                          <p:val>
                                            <p:strVal val="#ppt_x"/>
                                          </p:val>
                                        </p:tav>
                                      </p:tavLst>
                                    </p:anim>
                                    <p:anim calcmode="lin" valueType="num">
                                      <p:cBhvr>
                                        <p:cTn id="8" dur="1000" fill="hold"/>
                                        <p:tgtEl>
                                          <p:spTgt spid="2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35"/>
                                        </p:tgtEl>
                                        <p:attrNameLst>
                                          <p:attrName>style.visibility</p:attrName>
                                        </p:attrNameLst>
                                      </p:cBhvr>
                                      <p:to>
                                        <p:strVal val="visible"/>
                                      </p:to>
                                    </p:set>
                                    <p:anim calcmode="lin" valueType="num">
                                      <p:cBhvr>
                                        <p:cTn id="13" dur="1000" fill="hold"/>
                                        <p:tgtEl>
                                          <p:spTgt spid="235"/>
                                        </p:tgtEl>
                                        <p:attrNameLst>
                                          <p:attrName>ppt_x</p:attrName>
                                        </p:attrNameLst>
                                      </p:cBhvr>
                                      <p:tavLst>
                                        <p:tav tm="0">
                                          <p:val>
                                            <p:strVal val="0-#ppt_w/2"/>
                                          </p:val>
                                        </p:tav>
                                        <p:tav tm="100000">
                                          <p:val>
                                            <p:strVal val="#ppt_x"/>
                                          </p:val>
                                        </p:tav>
                                      </p:tavLst>
                                    </p:anim>
                                    <p:anim calcmode="lin" valueType="num">
                                      <p:cBhvr>
                                        <p:cTn id="14" dur="1000" fill="hold"/>
                                        <p:tgtEl>
                                          <p:spTgt spid="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2"/>
      <p:bldP build="whole" bldLvl="1" animBg="1" rev="0" advAuto="0" spid="23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nvSpPr>
        <p:spPr>
          <a:xfrm>
            <a:off x="0" y="0"/>
            <a:ext cx="13004800" cy="2925510"/>
          </a:xfrm>
          <a:prstGeom prst="rect">
            <a:avLst/>
          </a:prstGeom>
          <a:solidFill>
            <a:srgbClr val="03758E"/>
          </a:solidFill>
          <a:ln w="12700">
            <a:miter lim="400000"/>
          </a:ln>
        </p:spPr>
        <p:txBody>
          <a:bodyPr lIns="50800" tIns="50800" rIns="50800" bIns="50800"/>
          <a:lstStyle/>
          <a:p>
            <a:pPr algn="l" defTabSz="914400">
              <a:defRPr sz="2400">
                <a:latin typeface="Tahoma"/>
                <a:ea typeface="Tahoma"/>
                <a:cs typeface="Tahoma"/>
                <a:sym typeface="Tahoma"/>
              </a:defRPr>
            </a:pPr>
          </a:p>
        </p:txBody>
      </p:sp>
      <p:sp>
        <p:nvSpPr>
          <p:cNvPr id="239" name="Shape 239"/>
          <p:cNvSpPr/>
          <p:nvPr>
            <p:ph type="title"/>
          </p:nvPr>
        </p:nvSpPr>
        <p:spPr>
          <a:xfrm>
            <a:off x="1269999" y="-910168"/>
            <a:ext cx="10464801" cy="3302003"/>
          </a:xfrm>
          <a:prstGeom prst="rect">
            <a:avLst/>
          </a:prstGeom>
        </p:spPr>
        <p:txBody>
          <a:bodyPr/>
          <a:lstStyle>
            <a:lvl1pPr>
              <a:defRPr cap="all" sz="6000">
                <a:solidFill>
                  <a:srgbClr val="FFFFFF"/>
                </a:solidFill>
                <a:latin typeface="+mn-lt"/>
                <a:ea typeface="+mn-ea"/>
                <a:cs typeface="+mn-cs"/>
                <a:sym typeface="Helvetica"/>
              </a:defRPr>
            </a:lvl1pPr>
          </a:lstStyle>
          <a:p>
            <a:pPr/>
            <a:r>
              <a:t>Focus in Couples Therapy with Addicts</a:t>
            </a:r>
          </a:p>
        </p:txBody>
      </p:sp>
      <p:sp>
        <p:nvSpPr>
          <p:cNvPr id="240" name="Shape 240"/>
          <p:cNvSpPr/>
          <p:nvPr/>
        </p:nvSpPr>
        <p:spPr>
          <a:xfrm>
            <a:off x="789530" y="4636558"/>
            <a:ext cx="6605163" cy="417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290762" indent="-290762" algn="l">
              <a:lnSpc>
                <a:spcPct val="120000"/>
              </a:lnSpc>
              <a:buSzPct val="100000"/>
              <a:buChar char="•"/>
              <a:defRPr sz="2900"/>
            </a:pPr>
            <a:r>
              <a:t>Minimize, ignore or collude with the fact that they have a problem </a:t>
            </a:r>
          </a:p>
          <a:p>
            <a:pPr marL="290762" indent="-290762" algn="l">
              <a:lnSpc>
                <a:spcPct val="120000"/>
              </a:lnSpc>
              <a:buSzPct val="100000"/>
              <a:buChar char="•"/>
              <a:defRPr sz="2900"/>
            </a:pPr>
            <a:r>
              <a:t>Suggest that it’s a matter of will power instead of a medical condition that needs treatment</a:t>
            </a:r>
          </a:p>
          <a:p>
            <a:pPr marL="290762" indent="-290762" algn="l">
              <a:lnSpc>
                <a:spcPct val="120000"/>
              </a:lnSpc>
              <a:buSzPct val="100000"/>
              <a:buChar char="•"/>
              <a:defRPr sz="2900"/>
            </a:pPr>
            <a:r>
              <a:t>Forget the partner’s role </a:t>
            </a:r>
          </a:p>
          <a:p>
            <a:pPr marL="290762" indent="-290762" algn="l">
              <a:lnSpc>
                <a:spcPct val="120000"/>
              </a:lnSpc>
              <a:buSzPct val="100000"/>
              <a:buChar char="•"/>
              <a:defRPr sz="2900"/>
            </a:pPr>
            <a:r>
              <a:t>Let countertransference issues play out (S.Brown)</a:t>
            </a:r>
          </a:p>
        </p:txBody>
      </p:sp>
      <p:sp>
        <p:nvSpPr>
          <p:cNvPr id="241" name="Shape 241"/>
          <p:cNvSpPr/>
          <p:nvPr>
            <p:ph type="sldNum" sz="quarter" idx="4294967295"/>
          </p:nvPr>
        </p:nvSpPr>
        <p:spPr>
          <a:xfrm>
            <a:off x="6362597" y="9251950"/>
            <a:ext cx="266905"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242" name="image11.png"/>
          <p:cNvPicPr>
            <a:picLocks noChangeAspect="1"/>
          </p:cNvPicPr>
          <p:nvPr/>
        </p:nvPicPr>
        <p:blipFill>
          <a:blip r:embed="rId2">
            <a:extLst/>
          </a:blip>
          <a:stretch>
            <a:fillRect/>
          </a:stretch>
        </p:blipFill>
        <p:spPr>
          <a:xfrm>
            <a:off x="7509932" y="4498654"/>
            <a:ext cx="5182265" cy="3943578"/>
          </a:xfrm>
          <a:prstGeom prst="rect">
            <a:avLst/>
          </a:prstGeom>
          <a:ln w="12700">
            <a:miter lim="400000"/>
          </a:ln>
        </p:spPr>
      </p:pic>
      <p:sp>
        <p:nvSpPr>
          <p:cNvPr id="243" name="Shape 243"/>
          <p:cNvSpPr/>
          <p:nvPr/>
        </p:nvSpPr>
        <p:spPr>
          <a:xfrm>
            <a:off x="873084" y="3183466"/>
            <a:ext cx="971172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cap="all" sz="3000"/>
            </a:lvl1pPr>
          </a:lstStyle>
          <a:p>
            <a:pPr/>
            <a:r>
              <a:t>When working with addicts in couples therapy be sure that you don’t:</a:t>
            </a:r>
          </a:p>
        </p:txBody>
      </p:sp>
      <p:pic>
        <p:nvPicPr>
          <p:cNvPr id="244" name="image2.png"/>
          <p:cNvPicPr>
            <a:picLocks noChangeAspect="1"/>
          </p:cNvPicPr>
          <p:nvPr/>
        </p:nvPicPr>
        <p:blipFill>
          <a:blip r:embed="rId3">
            <a:extLst/>
          </a:blip>
          <a:stretch>
            <a:fillRect/>
          </a:stretch>
        </p:blipFill>
        <p:spPr>
          <a:xfrm>
            <a:off x="294673" y="8676172"/>
            <a:ext cx="2671605" cy="115155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nvSpPr>
        <p:spPr>
          <a:xfrm>
            <a:off x="-1" y="-1"/>
            <a:ext cx="13301599" cy="2884280"/>
          </a:xfrm>
          <a:prstGeom prst="rect">
            <a:avLst/>
          </a:prstGeom>
          <a:solidFill>
            <a:srgbClr val="03758E"/>
          </a:solidFill>
          <a:ln w="12700">
            <a:miter lim="400000"/>
          </a:ln>
        </p:spPr>
        <p:txBody>
          <a:bodyPr lIns="50800" tIns="50800" rIns="50800" bIns="50800"/>
          <a:lstStyle/>
          <a:p>
            <a:pPr algn="l" defTabSz="914400">
              <a:defRPr sz="2400">
                <a:latin typeface="Tahoma"/>
                <a:ea typeface="Tahoma"/>
                <a:cs typeface="Tahoma"/>
                <a:sym typeface="Tahoma"/>
              </a:defRPr>
            </a:pPr>
          </a:p>
        </p:txBody>
      </p:sp>
      <p:sp>
        <p:nvSpPr>
          <p:cNvPr id="247" name="Shape 247"/>
          <p:cNvSpPr/>
          <p:nvPr>
            <p:ph type="title"/>
          </p:nvPr>
        </p:nvSpPr>
        <p:spPr>
          <a:xfrm>
            <a:off x="1270000" y="-910168"/>
            <a:ext cx="10464800" cy="3302003"/>
          </a:xfrm>
          <a:prstGeom prst="rect">
            <a:avLst/>
          </a:prstGeom>
        </p:spPr>
        <p:txBody>
          <a:bodyPr/>
          <a:lstStyle>
            <a:lvl1pPr>
              <a:defRPr cap="all" sz="6000">
                <a:solidFill>
                  <a:srgbClr val="FFFFFF"/>
                </a:solidFill>
                <a:latin typeface="+mn-lt"/>
                <a:ea typeface="+mn-ea"/>
                <a:cs typeface="+mn-cs"/>
                <a:sym typeface="Helvetica"/>
              </a:defRPr>
            </a:lvl1pPr>
          </a:lstStyle>
          <a:p>
            <a:pPr/>
            <a:r>
              <a:t>Focus in Couples Therapy with Addicts</a:t>
            </a:r>
          </a:p>
        </p:txBody>
      </p:sp>
      <p:sp>
        <p:nvSpPr>
          <p:cNvPr id="248" name="Shape 248"/>
          <p:cNvSpPr/>
          <p:nvPr/>
        </p:nvSpPr>
        <p:spPr>
          <a:xfrm>
            <a:off x="772598" y="4825701"/>
            <a:ext cx="6605159" cy="4173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290762" indent="-290762" algn="l">
              <a:lnSpc>
                <a:spcPct val="120000"/>
              </a:lnSpc>
              <a:buSzPct val="100000"/>
              <a:buChar char="•"/>
              <a:defRPr sz="2600"/>
            </a:pPr>
            <a:r>
              <a:t>Bring it up; keep it on the table</a:t>
            </a:r>
          </a:p>
          <a:p>
            <a:pPr marL="290762" indent="-290762" algn="l">
              <a:lnSpc>
                <a:spcPct val="120000"/>
              </a:lnSpc>
              <a:buSzPct val="100000"/>
              <a:buChar char="•"/>
              <a:defRPr sz="2600"/>
            </a:pPr>
            <a:r>
              <a:t>Educate both partners</a:t>
            </a:r>
          </a:p>
          <a:p>
            <a:pPr marL="290762" indent="-290762" algn="l">
              <a:lnSpc>
                <a:spcPct val="120000"/>
              </a:lnSpc>
              <a:buSzPct val="100000"/>
              <a:buChar char="•"/>
              <a:defRPr sz="2600"/>
            </a:pPr>
            <a:r>
              <a:t>Connect the use to other relationship problems</a:t>
            </a:r>
          </a:p>
          <a:p>
            <a:pPr marL="290762" indent="-290762" algn="l">
              <a:lnSpc>
                <a:spcPct val="120000"/>
              </a:lnSpc>
              <a:buSzPct val="100000"/>
              <a:buChar char="•"/>
              <a:defRPr sz="2600"/>
            </a:pPr>
            <a:r>
              <a:t>Ask for collaboration/encourage self-confrontation (Bader) (strengthening pre-frontal areas of the brain &amp; core consciousness releases GABA &amp; acetylcholine) </a:t>
            </a:r>
          </a:p>
        </p:txBody>
      </p:sp>
      <p:sp>
        <p:nvSpPr>
          <p:cNvPr id="249" name="Shape 249"/>
          <p:cNvSpPr/>
          <p:nvPr>
            <p:ph type="sldNum" sz="quarter" idx="4294967295"/>
          </p:nvPr>
        </p:nvSpPr>
        <p:spPr>
          <a:xfrm>
            <a:off x="6362597" y="9251950"/>
            <a:ext cx="266905"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250" name="Shape 250"/>
          <p:cNvSpPr/>
          <p:nvPr/>
        </p:nvSpPr>
        <p:spPr>
          <a:xfrm>
            <a:off x="818489" y="3099475"/>
            <a:ext cx="1136782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cap="all" sz="3000"/>
            </a:lvl1pPr>
          </a:lstStyle>
          <a:p>
            <a:pPr/>
            <a:r>
              <a:t>Instead, move back and forth between the addiction/problem and the relationship work. So, be sure to:</a:t>
            </a:r>
          </a:p>
        </p:txBody>
      </p:sp>
      <p:pic>
        <p:nvPicPr>
          <p:cNvPr id="251" name="image12.png"/>
          <p:cNvPicPr>
            <a:picLocks noChangeAspect="1"/>
          </p:cNvPicPr>
          <p:nvPr/>
        </p:nvPicPr>
        <p:blipFill>
          <a:blip r:embed="rId2">
            <a:extLst/>
          </a:blip>
          <a:srcRect l="23697" t="24089" r="38783" b="13736"/>
          <a:stretch>
            <a:fillRect/>
          </a:stretch>
        </p:blipFill>
        <p:spPr>
          <a:xfrm>
            <a:off x="8154986" y="4636558"/>
            <a:ext cx="3790563" cy="4187795"/>
          </a:xfrm>
          <a:prstGeom prst="rect">
            <a:avLst/>
          </a:prstGeom>
          <a:ln w="12700">
            <a:miter lim="400000"/>
          </a:ln>
        </p:spPr>
      </p:pic>
      <p:pic>
        <p:nvPicPr>
          <p:cNvPr id="252" name="image2.png"/>
          <p:cNvPicPr>
            <a:picLocks noChangeAspect="1"/>
          </p:cNvPicPr>
          <p:nvPr/>
        </p:nvPicPr>
        <p:blipFill>
          <a:blip r:embed="rId3">
            <a:extLst/>
          </a:blip>
          <a:stretch>
            <a:fillRect/>
          </a:stretch>
        </p:blipFill>
        <p:spPr>
          <a:xfrm>
            <a:off x="7377758" y="8423147"/>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8"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image13.png"/>
          <p:cNvPicPr>
            <a:picLocks noChangeAspect="1"/>
          </p:cNvPicPr>
          <p:nvPr/>
        </p:nvPicPr>
        <p:blipFill>
          <a:blip r:embed="rId2">
            <a:extLst/>
          </a:blip>
          <a:stretch>
            <a:fillRect/>
          </a:stretch>
        </p:blipFill>
        <p:spPr>
          <a:xfrm>
            <a:off x="-55035" y="-52917"/>
            <a:ext cx="14818790" cy="9859434"/>
          </a:xfrm>
          <a:prstGeom prst="rect">
            <a:avLst/>
          </a:prstGeom>
          <a:ln w="12700">
            <a:miter lim="400000"/>
          </a:ln>
        </p:spPr>
      </p:pic>
      <p:sp>
        <p:nvSpPr>
          <p:cNvPr id="255" name="Shape 255"/>
          <p:cNvSpPr/>
          <p:nvPr/>
        </p:nvSpPr>
        <p:spPr>
          <a:xfrm>
            <a:off x="795947" y="4354753"/>
            <a:ext cx="5722249" cy="416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400">
                <a:solidFill>
                  <a:srgbClr val="FFFFFF"/>
                </a:solidFill>
              </a:defRPr>
            </a:lvl1pPr>
          </a:lstStyle>
          <a:p>
            <a:pPr/>
            <a:r>
              <a:t>“Selfishness-self-centredness! That, we think, is the root of our troubles. Driven by a hundred forms of fear, self-delusion, self-seeking and self-pity, we stepped on the toes [of others] and they retaliated…</a:t>
            </a:r>
          </a:p>
        </p:txBody>
      </p:sp>
      <p:sp>
        <p:nvSpPr>
          <p:cNvPr id="256" name="Shape 256"/>
          <p:cNvSpPr/>
          <p:nvPr>
            <p:ph type="sldNum" sz="quarter" idx="4294967295"/>
          </p:nvPr>
        </p:nvSpPr>
        <p:spPr>
          <a:xfrm>
            <a:off x="6362598"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257" name="Shape 257"/>
          <p:cNvSpPr/>
          <p:nvPr>
            <p:ph type="title"/>
          </p:nvPr>
        </p:nvSpPr>
        <p:spPr>
          <a:xfrm>
            <a:off x="778931" y="-269591"/>
            <a:ext cx="10464805" cy="3302005"/>
          </a:xfrm>
          <a:prstGeom prst="rect">
            <a:avLst/>
          </a:prstGeom>
        </p:spPr>
        <p:txBody>
          <a:bodyPr/>
          <a:lstStyle>
            <a:lvl1pPr algn="l">
              <a:defRPr b="1" cap="all" spc="700" sz="7000">
                <a:solidFill>
                  <a:srgbClr val="FFFFFF"/>
                </a:solidFill>
                <a:latin typeface="+mn-lt"/>
                <a:ea typeface="+mn-ea"/>
                <a:cs typeface="+mn-cs"/>
                <a:sym typeface="Helvetica"/>
              </a:defRPr>
            </a:lvl1pPr>
          </a:lstStyle>
          <a:p>
            <a:pPr/>
            <a:r>
              <a:t>Self-Absorption in the Addict</a:t>
            </a:r>
          </a:p>
        </p:txBody>
      </p:sp>
      <p:sp>
        <p:nvSpPr>
          <p:cNvPr id="258" name="Shape 258"/>
          <p:cNvSpPr/>
          <p:nvPr/>
        </p:nvSpPr>
        <p:spPr>
          <a:xfrm>
            <a:off x="856719" y="3693582"/>
            <a:ext cx="1152529" cy="2"/>
          </a:xfrm>
          <a:prstGeom prst="line">
            <a:avLst/>
          </a:prstGeom>
          <a:ln w="88900">
            <a:solidFill>
              <a:schemeClr val="accent3">
                <a:lumOff val="-9999"/>
              </a:schemeClr>
            </a:solidFill>
          </a:ln>
        </p:spPr>
        <p:txBody>
          <a:bodyPr lIns="45718" tIns="45718" rIns="45718" bIns="45718"/>
          <a:lstStyle/>
          <a:p>
            <a:pPr/>
          </a:p>
        </p:txBody>
      </p:sp>
      <p:pic>
        <p:nvPicPr>
          <p:cNvPr id="259" name="image2.png"/>
          <p:cNvPicPr>
            <a:picLocks noChangeAspect="1"/>
          </p:cNvPicPr>
          <p:nvPr/>
        </p:nvPicPr>
        <p:blipFill>
          <a:blip r:embed="rId3">
            <a:extLst/>
          </a:blip>
          <a:stretch>
            <a:fillRect/>
          </a:stretch>
        </p:blipFill>
        <p:spPr>
          <a:xfrm>
            <a:off x="552250" y="8453880"/>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5"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1" name="image14.png"/>
          <p:cNvPicPr>
            <a:picLocks noChangeAspect="1"/>
          </p:cNvPicPr>
          <p:nvPr/>
        </p:nvPicPr>
        <p:blipFill>
          <a:blip r:embed="rId2">
            <a:alphaModFix amt="75106"/>
            <a:extLst/>
          </a:blip>
          <a:stretch>
            <a:fillRect/>
          </a:stretch>
        </p:blipFill>
        <p:spPr>
          <a:xfrm>
            <a:off x="-2218267" y="-2"/>
            <a:ext cx="15242368" cy="10161580"/>
          </a:xfrm>
          <a:prstGeom prst="rect">
            <a:avLst/>
          </a:prstGeom>
          <a:ln w="12700">
            <a:miter lim="400000"/>
          </a:ln>
        </p:spPr>
      </p:pic>
      <p:sp>
        <p:nvSpPr>
          <p:cNvPr id="262" name="Shape 262"/>
          <p:cNvSpPr/>
          <p:nvPr/>
        </p:nvSpPr>
        <p:spPr>
          <a:xfrm>
            <a:off x="5912129" y="3716480"/>
            <a:ext cx="6261800" cy="5308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r">
              <a:defRPr sz="3200">
                <a:solidFill>
                  <a:srgbClr val="FFFFFF"/>
                </a:solidFill>
              </a:defRPr>
            </a:pPr>
            <a:r>
              <a:t>So, our troubles, we think, are basically of our own making. They arise out of ourselves, and the alcoholic is [the most] extreme example [that can be found] of self-will run riot, though he usually doesn’t think so.  Above everything, we alcoholics must be rid of this selfishness.” </a:t>
            </a:r>
          </a:p>
          <a:p>
            <a:pPr algn="r">
              <a:defRPr sz="3200">
                <a:solidFill>
                  <a:srgbClr val="FFFFFF"/>
                </a:solidFill>
              </a:defRPr>
            </a:pPr>
          </a:p>
          <a:p>
            <a:pPr algn="r">
              <a:defRPr sz="3200">
                <a:solidFill>
                  <a:srgbClr val="FFFFFF"/>
                </a:solidFill>
              </a:defRPr>
            </a:pPr>
            <a:r>
              <a:t>(Alcoholics Anonymous, p.62)</a:t>
            </a:r>
          </a:p>
        </p:txBody>
      </p:sp>
      <p:sp>
        <p:nvSpPr>
          <p:cNvPr id="263" name="Shape 263"/>
          <p:cNvSpPr/>
          <p:nvPr>
            <p:ph type="sldNum" sz="quarter" idx="4294967295"/>
          </p:nvPr>
        </p:nvSpPr>
        <p:spPr>
          <a:xfrm>
            <a:off x="6362598"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264" name="Shape 264"/>
          <p:cNvSpPr/>
          <p:nvPr>
            <p:ph type="title"/>
          </p:nvPr>
        </p:nvSpPr>
        <p:spPr>
          <a:xfrm>
            <a:off x="1845731" y="-455858"/>
            <a:ext cx="10464805" cy="3302005"/>
          </a:xfrm>
          <a:prstGeom prst="rect">
            <a:avLst/>
          </a:prstGeom>
        </p:spPr>
        <p:txBody>
          <a:bodyPr/>
          <a:lstStyle>
            <a:lvl1pPr algn="r">
              <a:defRPr b="1" cap="all" spc="700" sz="7000">
                <a:latin typeface="+mn-lt"/>
                <a:ea typeface="+mn-ea"/>
                <a:cs typeface="+mn-cs"/>
                <a:sym typeface="Helvetica"/>
              </a:defRPr>
            </a:lvl1pPr>
          </a:lstStyle>
          <a:p>
            <a:pPr/>
            <a:r>
              <a:t>Self-Absorption in the Addict</a:t>
            </a:r>
          </a:p>
        </p:txBody>
      </p:sp>
      <p:sp>
        <p:nvSpPr>
          <p:cNvPr id="265" name="Shape 265"/>
          <p:cNvSpPr/>
          <p:nvPr/>
        </p:nvSpPr>
        <p:spPr>
          <a:xfrm>
            <a:off x="10965919" y="3281312"/>
            <a:ext cx="1152528" cy="4"/>
          </a:xfrm>
          <a:prstGeom prst="line">
            <a:avLst/>
          </a:prstGeom>
          <a:ln w="88900">
            <a:solidFill>
              <a:schemeClr val="accent6">
                <a:lumOff val="-8549"/>
              </a:schemeClr>
            </a:solidFill>
          </a:ln>
        </p:spPr>
        <p:txBody>
          <a:bodyPr lIns="45718" tIns="45718" rIns="45718" bIns="45718"/>
          <a:lstStyle/>
          <a:p>
            <a:pPr/>
          </a:p>
        </p:txBody>
      </p:sp>
      <p:pic>
        <p:nvPicPr>
          <p:cNvPr id="266" name="image2.png"/>
          <p:cNvPicPr>
            <a:picLocks noChangeAspect="1"/>
          </p:cNvPicPr>
          <p:nvPr/>
        </p:nvPicPr>
        <p:blipFill>
          <a:blip r:embed="rId3">
            <a:extLst/>
          </a:blip>
          <a:stretch>
            <a:fillRect/>
          </a:stretch>
        </p:blipFill>
        <p:spPr>
          <a:xfrm>
            <a:off x="-1367801" y="8815872"/>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p:nvPr>
        </p:nvSpPr>
        <p:spPr>
          <a:xfrm>
            <a:off x="-230717" y="-645606"/>
            <a:ext cx="10464801" cy="3302003"/>
          </a:xfrm>
          <a:prstGeom prst="rect">
            <a:avLst/>
          </a:prstGeom>
        </p:spPr>
        <p:txBody>
          <a:bodyPr/>
          <a:lstStyle>
            <a:lvl1pPr>
              <a:defRPr b="1" cap="all" spc="700">
                <a:solidFill>
                  <a:srgbClr val="03758E"/>
                </a:solidFill>
                <a:latin typeface="+mn-lt"/>
                <a:ea typeface="+mn-ea"/>
                <a:cs typeface="+mn-cs"/>
                <a:sym typeface="Helvetica"/>
              </a:defRPr>
            </a:lvl1pPr>
          </a:lstStyle>
          <a:p>
            <a:pPr/>
            <a:r>
              <a:t>Addiction is:</a:t>
            </a:r>
          </a:p>
        </p:txBody>
      </p:sp>
      <p:sp>
        <p:nvSpPr>
          <p:cNvPr id="136" name="Shape 136"/>
          <p:cNvSpPr/>
          <p:nvPr/>
        </p:nvSpPr>
        <p:spPr>
          <a:xfrm>
            <a:off x="646410" y="3996228"/>
            <a:ext cx="9338272" cy="284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defRPr cap="all" sz="2700"/>
            </a:pPr>
            <a:r>
              <a:t>1.  A primary illness - a brain disease </a:t>
            </a:r>
          </a:p>
          <a:p>
            <a:pPr algn="l">
              <a:defRPr cap="all" sz="2700"/>
            </a:pPr>
          </a:p>
          <a:p>
            <a:pPr lvl="1" algn="l">
              <a:defRPr cap="all" sz="2700"/>
            </a:pPr>
            <a:r>
              <a:t>2.  A symptom of post traumatic stress/developmental trauma disorder </a:t>
            </a:r>
          </a:p>
          <a:p>
            <a:pPr algn="l">
              <a:defRPr cap="all" sz="2700"/>
            </a:pPr>
          </a:p>
          <a:p>
            <a:pPr algn="l">
              <a:defRPr cap="all" sz="2700"/>
            </a:pPr>
            <a:r>
              <a:t>3.  A systems disorder that is symbiotic in nature</a:t>
            </a:r>
          </a:p>
        </p:txBody>
      </p:sp>
      <p:sp>
        <p:nvSpPr>
          <p:cNvPr id="137" name="Shape 137"/>
          <p:cNvSpPr/>
          <p:nvPr>
            <p:ph type="sldNum" sz="quarter" idx="4294967295"/>
          </p:nvPr>
        </p:nvSpPr>
        <p:spPr>
          <a:xfrm>
            <a:off x="6426148" y="9251950"/>
            <a:ext cx="139802"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138" name="image2.png"/>
          <p:cNvPicPr>
            <a:picLocks noChangeAspect="1"/>
          </p:cNvPicPr>
          <p:nvPr/>
        </p:nvPicPr>
        <p:blipFill>
          <a:blip r:embed="rId2">
            <a:extLst/>
          </a:blip>
          <a:stretch>
            <a:fillRect/>
          </a:stretch>
        </p:blipFill>
        <p:spPr>
          <a:xfrm>
            <a:off x="635000" y="8453880"/>
            <a:ext cx="2671604" cy="1151555"/>
          </a:xfrm>
          <a:prstGeom prst="rect">
            <a:avLst/>
          </a:prstGeom>
          <a:ln w="12700">
            <a:miter lim="400000"/>
          </a:ln>
        </p:spPr>
      </p:pic>
      <p:pic>
        <p:nvPicPr>
          <p:cNvPr id="139" name="image3.png"/>
          <p:cNvPicPr>
            <a:picLocks noChangeAspect="1"/>
          </p:cNvPicPr>
          <p:nvPr/>
        </p:nvPicPr>
        <p:blipFill>
          <a:blip r:embed="rId3">
            <a:extLst/>
          </a:blip>
          <a:stretch>
            <a:fillRect/>
          </a:stretch>
        </p:blipFill>
        <p:spPr>
          <a:xfrm>
            <a:off x="9551536" y="3560772"/>
            <a:ext cx="2578256" cy="1853121"/>
          </a:xfrm>
          <a:prstGeom prst="rect">
            <a:avLst/>
          </a:prstGeom>
          <a:ln w="12700">
            <a:miter lim="400000"/>
          </a:ln>
        </p:spPr>
      </p:pic>
      <p:sp>
        <p:nvSpPr>
          <p:cNvPr id="140" name="Shape 140"/>
          <p:cNvSpPr/>
          <p:nvPr/>
        </p:nvSpPr>
        <p:spPr>
          <a:xfrm>
            <a:off x="626003" y="7579198"/>
            <a:ext cx="1152528" cy="4"/>
          </a:xfrm>
          <a:prstGeom prst="line">
            <a:avLst/>
          </a:prstGeom>
          <a:ln w="88900">
            <a:solidFill>
              <a:schemeClr val="accent3">
                <a:lumOff val="-9999"/>
              </a:schemeClr>
            </a:solidFill>
          </a:ln>
        </p:spPr>
        <p:txBody>
          <a:bodyPr lIns="45718" tIns="45718" rIns="45718" bIns="45718"/>
          <a:lstStyle/>
          <a:p>
            <a:pPr/>
          </a:p>
        </p:txBody>
      </p:sp>
      <p:sp>
        <p:nvSpPr>
          <p:cNvPr id="141" name="Shape 141"/>
          <p:cNvSpPr/>
          <p:nvPr/>
        </p:nvSpPr>
        <p:spPr>
          <a:xfrm>
            <a:off x="801687" y="3258057"/>
            <a:ext cx="1152528" cy="3"/>
          </a:xfrm>
          <a:prstGeom prst="line">
            <a:avLst/>
          </a:prstGeom>
          <a:ln w="88900">
            <a:solidFill>
              <a:schemeClr val="accent3">
                <a:lumOff val="-9999"/>
              </a:schemeClr>
            </a:solidFill>
          </a:ln>
        </p:spPr>
        <p:txBody>
          <a:bodyPr lIns="45718" tIns="45718" rIns="45718" bIns="45718"/>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36">
                                            <p:bg/>
                                          </p:spTgt>
                                        </p:tgtEl>
                                        <p:attrNameLst>
                                          <p:attrName>style.visibility</p:attrName>
                                        </p:attrNameLst>
                                      </p:cBhvr>
                                      <p:to>
                                        <p:strVal val="visible"/>
                                      </p:to>
                                    </p:set>
                                    <p:anim calcmode="lin" valueType="num">
                                      <p:cBhvr>
                                        <p:cTn id="7" dur="1000" fill="hold"/>
                                        <p:tgtEl>
                                          <p:spTgt spid="136">
                                            <p:bg/>
                                          </p:spTgt>
                                        </p:tgtEl>
                                        <p:attrNameLst>
                                          <p:attrName>ppt_x</p:attrName>
                                        </p:attrNameLst>
                                      </p:cBhvr>
                                      <p:tavLst>
                                        <p:tav tm="0">
                                          <p:val>
                                            <p:strVal val="0-#ppt_w/2"/>
                                          </p:val>
                                        </p:tav>
                                        <p:tav tm="100000">
                                          <p:val>
                                            <p:strVal val="#ppt_x"/>
                                          </p:val>
                                        </p:tav>
                                      </p:tavLst>
                                    </p:anim>
                                    <p:anim calcmode="lin" valueType="num">
                                      <p:cBhvr>
                                        <p:cTn id="8" dur="1000" fill="hold"/>
                                        <p:tgtEl>
                                          <p:spTgt spid="136">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36">
                                            <p:txEl>
                                              <p:pRg st="0" end="0"/>
                                            </p:txEl>
                                          </p:spTgt>
                                        </p:tgtEl>
                                        <p:attrNameLst>
                                          <p:attrName>style.visibility</p:attrName>
                                        </p:attrNameLst>
                                      </p:cBhvr>
                                      <p:to>
                                        <p:strVal val="visible"/>
                                      </p:to>
                                    </p:set>
                                    <p:anim calcmode="lin" valueType="num">
                                      <p:cBhvr>
                                        <p:cTn id="11" dur="1000" fill="hold"/>
                                        <p:tgtEl>
                                          <p:spTgt spid="136">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3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Class="entr" nodeType="afterEffect" presetSubtype="8" presetID="2" grpId="1" fill="hold">
                                  <p:stCondLst>
                                    <p:cond delay="0"/>
                                  </p:stCondLst>
                                  <p:iterate type="el" backwards="0">
                                    <p:tmAbs val="0"/>
                                  </p:iterate>
                                  <p:childTnLst>
                                    <p:set>
                                      <p:cBhvr>
                                        <p:cTn id="15" fill="hold"/>
                                        <p:tgtEl>
                                          <p:spTgt spid="136">
                                            <p:txEl>
                                              <p:pRg st="1" end="1"/>
                                            </p:txEl>
                                          </p:spTgt>
                                        </p:tgtEl>
                                        <p:attrNameLst>
                                          <p:attrName>style.visibility</p:attrName>
                                        </p:attrNameLst>
                                      </p:cBhvr>
                                      <p:to>
                                        <p:strVal val="visible"/>
                                      </p:to>
                                    </p:set>
                                    <p:anim calcmode="lin" valueType="num">
                                      <p:cBhvr>
                                        <p:cTn id="16" dur="1000" fill="hold"/>
                                        <p:tgtEl>
                                          <p:spTgt spid="136">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1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136">
                                            <p:txEl>
                                              <p:pRg st="2" end="2"/>
                                            </p:txEl>
                                          </p:spTgt>
                                        </p:tgtEl>
                                        <p:attrNameLst>
                                          <p:attrName>style.visibility</p:attrName>
                                        </p:attrNameLst>
                                      </p:cBhvr>
                                      <p:to>
                                        <p:strVal val="visible"/>
                                      </p:to>
                                    </p:set>
                                    <p:anim calcmode="lin" valueType="num">
                                      <p:cBhvr>
                                        <p:cTn id="22" dur="1000" fill="hold"/>
                                        <p:tgtEl>
                                          <p:spTgt spid="136">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1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1" fill="hold">
                                  <p:stCondLst>
                                    <p:cond delay="0"/>
                                  </p:stCondLst>
                                  <p:iterate type="el" backwards="0">
                                    <p:tmAbs val="0"/>
                                  </p:iterate>
                                  <p:childTnLst>
                                    <p:set>
                                      <p:cBhvr>
                                        <p:cTn id="27" fill="hold"/>
                                        <p:tgtEl>
                                          <p:spTgt spid="136">
                                            <p:txEl>
                                              <p:pRg st="3" end="3"/>
                                            </p:txEl>
                                          </p:spTgt>
                                        </p:tgtEl>
                                        <p:attrNameLst>
                                          <p:attrName>style.visibility</p:attrName>
                                        </p:attrNameLst>
                                      </p:cBhvr>
                                      <p:to>
                                        <p:strVal val="visible"/>
                                      </p:to>
                                    </p:set>
                                    <p:anim calcmode="lin" valueType="num">
                                      <p:cBhvr>
                                        <p:cTn id="28" dur="1000" fill="hold"/>
                                        <p:tgtEl>
                                          <p:spTgt spid="136">
                                            <p:txEl>
                                              <p:pRg st="3" end="3"/>
                                            </p:txEl>
                                          </p:spTgt>
                                        </p:tgtEl>
                                        <p:attrNameLst>
                                          <p:attrName>ppt_x</p:attrName>
                                        </p:attrNameLst>
                                      </p:cBhvr>
                                      <p:tavLst>
                                        <p:tav tm="0">
                                          <p:val>
                                            <p:strVal val="0-#ppt_w/2"/>
                                          </p:val>
                                        </p:tav>
                                        <p:tav tm="100000">
                                          <p:val>
                                            <p:strVal val="#ppt_x"/>
                                          </p:val>
                                        </p:tav>
                                      </p:tavLst>
                                    </p:anim>
                                    <p:anim calcmode="lin" valueType="num">
                                      <p:cBhvr>
                                        <p:cTn id="29" dur="1000" fill="hold"/>
                                        <p:tgtEl>
                                          <p:spTgt spid="1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 grpId="1" fill="hold">
                                  <p:stCondLst>
                                    <p:cond delay="0"/>
                                  </p:stCondLst>
                                  <p:iterate type="el" backwards="0">
                                    <p:tmAbs val="0"/>
                                  </p:iterate>
                                  <p:childTnLst>
                                    <p:set>
                                      <p:cBhvr>
                                        <p:cTn id="33" fill="hold"/>
                                        <p:tgtEl>
                                          <p:spTgt spid="136">
                                            <p:txEl>
                                              <p:pRg st="4" end="4"/>
                                            </p:txEl>
                                          </p:spTgt>
                                        </p:tgtEl>
                                        <p:attrNameLst>
                                          <p:attrName>style.visibility</p:attrName>
                                        </p:attrNameLst>
                                      </p:cBhvr>
                                      <p:to>
                                        <p:strVal val="visible"/>
                                      </p:to>
                                    </p:set>
                                    <p:anim calcmode="lin" valueType="num">
                                      <p:cBhvr>
                                        <p:cTn id="34" dur="1000" fill="hold"/>
                                        <p:tgtEl>
                                          <p:spTgt spid="136">
                                            <p:txEl>
                                              <p:pRg st="4" end="4"/>
                                            </p:txEl>
                                          </p:spTgt>
                                        </p:tgtEl>
                                        <p:attrNameLst>
                                          <p:attrName>ppt_x</p:attrName>
                                        </p:attrNameLst>
                                      </p:cBhvr>
                                      <p:tavLst>
                                        <p:tav tm="0">
                                          <p:val>
                                            <p:strVal val="0-#ppt_w/2"/>
                                          </p:val>
                                        </p:tav>
                                        <p:tav tm="100000">
                                          <p:val>
                                            <p:strVal val="#ppt_x"/>
                                          </p:val>
                                        </p:tav>
                                      </p:tavLst>
                                    </p:anim>
                                    <p:anim calcmode="lin" valueType="num">
                                      <p:cBhvr>
                                        <p:cTn id="35" dur="1000" fill="hold"/>
                                        <p:tgtEl>
                                          <p:spTgt spid="13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image15.png"/>
          <p:cNvPicPr>
            <a:picLocks noChangeAspect="1"/>
          </p:cNvPicPr>
          <p:nvPr/>
        </p:nvPicPr>
        <p:blipFill>
          <a:blip r:embed="rId2">
            <a:extLst/>
          </a:blip>
          <a:stretch>
            <a:fillRect/>
          </a:stretch>
        </p:blipFill>
        <p:spPr>
          <a:xfrm>
            <a:off x="-101600" y="-120650"/>
            <a:ext cx="13266440" cy="9866915"/>
          </a:xfrm>
          <a:prstGeom prst="rect">
            <a:avLst/>
          </a:prstGeom>
          <a:ln w="12700">
            <a:miter lim="400000"/>
          </a:ln>
        </p:spPr>
      </p:pic>
      <p:sp>
        <p:nvSpPr>
          <p:cNvPr id="269" name="Shape 269"/>
          <p:cNvSpPr/>
          <p:nvPr/>
        </p:nvSpPr>
        <p:spPr>
          <a:xfrm>
            <a:off x="6053863" y="3062838"/>
            <a:ext cx="6474723" cy="558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r">
              <a:defRPr sz="3300">
                <a:solidFill>
                  <a:srgbClr val="FFFFFF"/>
                </a:solidFill>
              </a:defRPr>
            </a:pPr>
            <a:r>
              <a:t>Developmental Couples Therapy is an extremely effective intervention with addicts at any stage of recovery</a:t>
            </a:r>
          </a:p>
          <a:p>
            <a:pPr marL="493887" indent="-493887" algn="r">
              <a:buSzPct val="75000"/>
              <a:buFont typeface="Gill Sans"/>
              <a:buChar char="•"/>
              <a:defRPr sz="3300">
                <a:solidFill>
                  <a:srgbClr val="FFFFFF"/>
                </a:solidFill>
              </a:defRPr>
            </a:pPr>
          </a:p>
          <a:p>
            <a:pPr algn="r">
              <a:defRPr sz="3300">
                <a:solidFill>
                  <a:srgbClr val="FFFFFF"/>
                </a:solidFill>
              </a:defRPr>
            </a:pPr>
            <a:r>
              <a:t>The self-absorption is so much a part of the make-up of the addict, that addressing this issue as a core element of their recovery, can and does strengthen their desire for overall change</a:t>
            </a:r>
          </a:p>
        </p:txBody>
      </p:sp>
      <p:sp>
        <p:nvSpPr>
          <p:cNvPr id="270" name="Shape 270"/>
          <p:cNvSpPr/>
          <p:nvPr>
            <p:ph type="sldNum" sz="quarter" idx="4294967295"/>
          </p:nvPr>
        </p:nvSpPr>
        <p:spPr>
          <a:xfrm>
            <a:off x="6362598"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271" name="Shape 271"/>
          <p:cNvSpPr/>
          <p:nvPr>
            <p:ph type="title"/>
          </p:nvPr>
        </p:nvSpPr>
        <p:spPr>
          <a:xfrm>
            <a:off x="-457200" y="-1333502"/>
            <a:ext cx="10464801" cy="3302003"/>
          </a:xfrm>
          <a:prstGeom prst="rect">
            <a:avLst/>
          </a:prstGeom>
        </p:spPr>
        <p:txBody>
          <a:bodyPr/>
          <a:lstStyle>
            <a:lvl1pPr>
              <a:defRPr b="1" cap="all" spc="800">
                <a:solidFill>
                  <a:srgbClr val="FFFFFF"/>
                </a:solidFill>
                <a:latin typeface="+mn-lt"/>
                <a:ea typeface="+mn-ea"/>
                <a:cs typeface="+mn-cs"/>
                <a:sym typeface="Helvetica"/>
              </a:defRPr>
            </a:lvl1pPr>
          </a:lstStyle>
          <a:p>
            <a:pPr/>
            <a:r>
              <a:t>A Perfect Fit</a:t>
            </a:r>
          </a:p>
        </p:txBody>
      </p:sp>
      <p:sp>
        <p:nvSpPr>
          <p:cNvPr id="272" name="Shape 272"/>
          <p:cNvSpPr/>
          <p:nvPr/>
        </p:nvSpPr>
        <p:spPr>
          <a:xfrm>
            <a:off x="450318" y="2400779"/>
            <a:ext cx="1152529" cy="2"/>
          </a:xfrm>
          <a:prstGeom prst="line">
            <a:avLst/>
          </a:prstGeom>
          <a:ln w="88900">
            <a:solidFill>
              <a:schemeClr val="accent1">
                <a:lumOff val="-7647"/>
              </a:schemeClr>
            </a:solidFill>
          </a:ln>
        </p:spPr>
        <p:txBody>
          <a:bodyPr lIns="45718" tIns="45718" rIns="45718" bIns="45718"/>
          <a:lstStyle/>
          <a:p>
            <a:pPr/>
          </a:p>
        </p:txBody>
      </p:sp>
      <p:pic>
        <p:nvPicPr>
          <p:cNvPr id="273" name="image2.png"/>
          <p:cNvPicPr>
            <a:picLocks noChangeAspect="1"/>
          </p:cNvPicPr>
          <p:nvPr/>
        </p:nvPicPr>
        <p:blipFill>
          <a:blip r:embed="rId3">
            <a:extLst/>
          </a:blip>
          <a:stretch>
            <a:fillRect/>
          </a:stretch>
        </p:blipFill>
        <p:spPr>
          <a:xfrm>
            <a:off x="552250" y="8453880"/>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69">
                                            <p:bg/>
                                          </p:spTgt>
                                        </p:tgtEl>
                                        <p:attrNameLst>
                                          <p:attrName>style.visibility</p:attrName>
                                        </p:attrNameLst>
                                      </p:cBhvr>
                                      <p:to>
                                        <p:strVal val="visible"/>
                                      </p:to>
                                    </p:set>
                                    <p:anim calcmode="lin" valueType="num">
                                      <p:cBhvr>
                                        <p:cTn id="7" dur="1000" fill="hold"/>
                                        <p:tgtEl>
                                          <p:spTgt spid="269">
                                            <p:bg/>
                                          </p:spTgt>
                                        </p:tgtEl>
                                        <p:attrNameLst>
                                          <p:attrName>ppt_x</p:attrName>
                                        </p:attrNameLst>
                                      </p:cBhvr>
                                      <p:tavLst>
                                        <p:tav tm="0">
                                          <p:val>
                                            <p:strVal val="0-#ppt_w/2"/>
                                          </p:val>
                                        </p:tav>
                                        <p:tav tm="100000">
                                          <p:val>
                                            <p:strVal val="#ppt_x"/>
                                          </p:val>
                                        </p:tav>
                                      </p:tavLst>
                                    </p:anim>
                                    <p:anim calcmode="lin" valueType="num">
                                      <p:cBhvr>
                                        <p:cTn id="8" dur="1000" fill="hold"/>
                                        <p:tgtEl>
                                          <p:spTgt spid="269">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69">
                                            <p:txEl>
                                              <p:pRg st="0" end="0"/>
                                            </p:txEl>
                                          </p:spTgt>
                                        </p:tgtEl>
                                        <p:attrNameLst>
                                          <p:attrName>style.visibility</p:attrName>
                                        </p:attrNameLst>
                                      </p:cBhvr>
                                      <p:to>
                                        <p:strVal val="visible"/>
                                      </p:to>
                                    </p:set>
                                    <p:anim calcmode="lin" valueType="num">
                                      <p:cBhvr>
                                        <p:cTn id="11" dur="1000" fill="hold"/>
                                        <p:tgtEl>
                                          <p:spTgt spid="269">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69">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Class="entr" nodeType="afterEffect" presetSubtype="8" presetID="2" grpId="1" fill="hold">
                                  <p:stCondLst>
                                    <p:cond delay="0"/>
                                  </p:stCondLst>
                                  <p:iterate type="el" backwards="0">
                                    <p:tmAbs val="0"/>
                                  </p:iterate>
                                  <p:childTnLst>
                                    <p:set>
                                      <p:cBhvr>
                                        <p:cTn id="15" fill="hold"/>
                                        <p:tgtEl>
                                          <p:spTgt spid="269">
                                            <p:txEl>
                                              <p:pRg st="1" end="1"/>
                                            </p:txEl>
                                          </p:spTgt>
                                        </p:tgtEl>
                                        <p:attrNameLst>
                                          <p:attrName>style.visibility</p:attrName>
                                        </p:attrNameLst>
                                      </p:cBhvr>
                                      <p:to>
                                        <p:strVal val="visible"/>
                                      </p:to>
                                    </p:set>
                                    <p:anim calcmode="lin" valueType="num">
                                      <p:cBhvr>
                                        <p:cTn id="16" dur="1000" fill="hold"/>
                                        <p:tgtEl>
                                          <p:spTgt spid="269">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2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269">
                                            <p:txEl>
                                              <p:pRg st="2" end="2"/>
                                            </p:txEl>
                                          </p:spTgt>
                                        </p:tgtEl>
                                        <p:attrNameLst>
                                          <p:attrName>style.visibility</p:attrName>
                                        </p:attrNameLst>
                                      </p:cBhvr>
                                      <p:to>
                                        <p:strVal val="visible"/>
                                      </p:to>
                                    </p:set>
                                    <p:anim calcmode="lin" valueType="num">
                                      <p:cBhvr>
                                        <p:cTn id="22" dur="1000" fill="hold"/>
                                        <p:tgtEl>
                                          <p:spTgt spid="269">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26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9"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image16-small.png"/>
          <p:cNvPicPr>
            <a:picLocks noChangeAspect="1"/>
          </p:cNvPicPr>
          <p:nvPr/>
        </p:nvPicPr>
        <p:blipFill>
          <a:blip r:embed="rId2">
            <a:extLst/>
          </a:blip>
          <a:stretch>
            <a:fillRect/>
          </a:stretch>
        </p:blipFill>
        <p:spPr>
          <a:xfrm>
            <a:off x="-819530" y="-5083"/>
            <a:ext cx="14643860" cy="9763765"/>
          </a:xfrm>
          <a:prstGeom prst="rect">
            <a:avLst/>
          </a:prstGeom>
          <a:ln w="12700">
            <a:miter lim="400000"/>
          </a:ln>
        </p:spPr>
      </p:pic>
      <p:sp>
        <p:nvSpPr>
          <p:cNvPr id="276" name="Shape 276"/>
          <p:cNvSpPr/>
          <p:nvPr>
            <p:ph type="sldNum" sz="quarter" idx="4294967295"/>
          </p:nvPr>
        </p:nvSpPr>
        <p:spPr>
          <a:xfrm>
            <a:off x="6362598"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277" name="Shape 277"/>
          <p:cNvSpPr/>
          <p:nvPr>
            <p:ph type="title"/>
          </p:nvPr>
        </p:nvSpPr>
        <p:spPr>
          <a:xfrm>
            <a:off x="785118" y="-921000"/>
            <a:ext cx="12619898" cy="3302003"/>
          </a:xfrm>
          <a:prstGeom prst="rect">
            <a:avLst/>
          </a:prstGeom>
        </p:spPr>
        <p:txBody>
          <a:bodyPr/>
          <a:lstStyle>
            <a:lvl1pPr algn="l">
              <a:defRPr b="1" cap="all" spc="600" sz="6600">
                <a:latin typeface="+mn-lt"/>
                <a:ea typeface="+mn-ea"/>
                <a:cs typeface="+mn-cs"/>
                <a:sym typeface="Helvetica"/>
              </a:defRPr>
            </a:lvl1pPr>
          </a:lstStyle>
          <a:p>
            <a:pPr/>
            <a:r>
              <a:t>Emotional Sobriety</a:t>
            </a:r>
          </a:p>
        </p:txBody>
      </p:sp>
      <p:sp>
        <p:nvSpPr>
          <p:cNvPr id="278" name="Shape 278"/>
          <p:cNvSpPr/>
          <p:nvPr>
            <p:ph type="body" sz="half" idx="1"/>
          </p:nvPr>
        </p:nvSpPr>
        <p:spPr>
          <a:xfrm>
            <a:off x="780188" y="3579864"/>
            <a:ext cx="6110490" cy="6657622"/>
          </a:xfrm>
          <a:prstGeom prst="rect">
            <a:avLst/>
          </a:prstGeom>
        </p:spPr>
        <p:txBody>
          <a:bodyPr/>
          <a:lstStyle/>
          <a:p>
            <a:pPr algn="l" defTabSz="502412">
              <a:defRPr sz="2900">
                <a:solidFill>
                  <a:srgbClr val="FFFFFF"/>
                </a:solidFill>
                <a:latin typeface="+mn-lt"/>
                <a:ea typeface="+mn-ea"/>
                <a:cs typeface="+mn-cs"/>
                <a:sym typeface="Helvetica"/>
              </a:defRPr>
            </a:pPr>
            <a:r>
              <a:t>When working with addicts in couples therapy, do not assume that because they have multiple years of not indulging in their drug of choice, that they have the capacity to emotionally regulate their behavior when stressed by their partners</a:t>
            </a:r>
          </a:p>
          <a:p>
            <a:pPr algn="l" defTabSz="502412">
              <a:defRPr sz="2900">
                <a:solidFill>
                  <a:srgbClr val="FFFFFF"/>
                </a:solidFill>
                <a:latin typeface="+mn-lt"/>
                <a:ea typeface="+mn-ea"/>
                <a:cs typeface="+mn-cs"/>
                <a:sym typeface="Helvetica"/>
              </a:defRPr>
            </a:pPr>
          </a:p>
          <a:p>
            <a:pPr algn="l" defTabSz="502412">
              <a:defRPr sz="2900">
                <a:solidFill>
                  <a:srgbClr val="FFFFFF"/>
                </a:solidFill>
                <a:latin typeface="+mn-lt"/>
                <a:ea typeface="+mn-ea"/>
                <a:cs typeface="+mn-cs"/>
                <a:sym typeface="Helvetica"/>
              </a:defRPr>
            </a:pPr>
            <a:r>
              <a:t>Addicts who lack emotional sobriety lack an ability to live with both social &amp; intimate connection </a:t>
            </a:r>
          </a:p>
          <a:p>
            <a:pPr algn="l" defTabSz="502412">
              <a:defRPr sz="2900">
                <a:solidFill>
                  <a:srgbClr val="FFFFFF"/>
                </a:solidFill>
                <a:latin typeface="+mn-lt"/>
                <a:ea typeface="+mn-ea"/>
                <a:cs typeface="+mn-cs"/>
                <a:sym typeface="Helvetica"/>
              </a:defRPr>
            </a:pPr>
            <a:r>
              <a:t>(Dayton, 2010)</a:t>
            </a:r>
          </a:p>
        </p:txBody>
      </p:sp>
      <p:sp>
        <p:nvSpPr>
          <p:cNvPr id="279" name="Shape 279"/>
          <p:cNvSpPr/>
          <p:nvPr/>
        </p:nvSpPr>
        <p:spPr>
          <a:xfrm>
            <a:off x="856719" y="2802632"/>
            <a:ext cx="1152528" cy="2"/>
          </a:xfrm>
          <a:prstGeom prst="line">
            <a:avLst/>
          </a:prstGeom>
          <a:ln w="88900">
            <a:solidFill>
              <a:schemeClr val="accent1">
                <a:lumOff val="-7647"/>
              </a:schemeClr>
            </a:solidFill>
          </a:ln>
        </p:spPr>
        <p:txBody>
          <a:bodyPr lIns="45718" tIns="45718" rIns="45718" bIns="45718"/>
          <a:lstStyle/>
          <a:p>
            <a:pPr/>
          </a:p>
        </p:txBody>
      </p:sp>
      <p:pic>
        <p:nvPicPr>
          <p:cNvPr id="280" name="image2.png"/>
          <p:cNvPicPr>
            <a:picLocks noChangeAspect="1"/>
          </p:cNvPicPr>
          <p:nvPr/>
        </p:nvPicPr>
        <p:blipFill>
          <a:blip r:embed="rId3">
            <a:extLst/>
          </a:blip>
          <a:stretch>
            <a:fillRect/>
          </a:stretch>
        </p:blipFill>
        <p:spPr>
          <a:xfrm>
            <a:off x="10733413" y="8408233"/>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78">
                                            <p:bg/>
                                          </p:spTgt>
                                        </p:tgtEl>
                                        <p:attrNameLst>
                                          <p:attrName>style.visibility</p:attrName>
                                        </p:attrNameLst>
                                      </p:cBhvr>
                                      <p:to>
                                        <p:strVal val="visible"/>
                                      </p:to>
                                    </p:set>
                                    <p:anim calcmode="lin" valueType="num">
                                      <p:cBhvr>
                                        <p:cTn id="7" dur="1000" fill="hold"/>
                                        <p:tgtEl>
                                          <p:spTgt spid="278">
                                            <p:bg/>
                                          </p:spTgt>
                                        </p:tgtEl>
                                        <p:attrNameLst>
                                          <p:attrName>ppt_x</p:attrName>
                                        </p:attrNameLst>
                                      </p:cBhvr>
                                      <p:tavLst>
                                        <p:tav tm="0">
                                          <p:val>
                                            <p:strVal val="0-#ppt_w/2"/>
                                          </p:val>
                                        </p:tav>
                                        <p:tav tm="100000">
                                          <p:val>
                                            <p:strVal val="#ppt_x"/>
                                          </p:val>
                                        </p:tav>
                                      </p:tavLst>
                                    </p:anim>
                                    <p:anim calcmode="lin" valueType="num">
                                      <p:cBhvr>
                                        <p:cTn id="8" dur="1000" fill="hold"/>
                                        <p:tgtEl>
                                          <p:spTgt spid="278">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78">
                                            <p:txEl>
                                              <p:pRg st="0" end="0"/>
                                            </p:txEl>
                                          </p:spTgt>
                                        </p:tgtEl>
                                        <p:attrNameLst>
                                          <p:attrName>style.visibility</p:attrName>
                                        </p:attrNameLst>
                                      </p:cBhvr>
                                      <p:to>
                                        <p:strVal val="visible"/>
                                      </p:to>
                                    </p:set>
                                    <p:anim calcmode="lin" valueType="num">
                                      <p:cBhvr>
                                        <p:cTn id="11" dur="1000" fill="hold"/>
                                        <p:tgtEl>
                                          <p:spTgt spid="278">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7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Class="entr" nodeType="afterEffect" presetSubtype="8" presetID="2" grpId="1" fill="hold">
                                  <p:stCondLst>
                                    <p:cond delay="0"/>
                                  </p:stCondLst>
                                  <p:iterate type="el" backwards="0">
                                    <p:tmAbs val="0"/>
                                  </p:iterate>
                                  <p:childTnLst>
                                    <p:set>
                                      <p:cBhvr>
                                        <p:cTn id="15" fill="hold"/>
                                        <p:tgtEl>
                                          <p:spTgt spid="278">
                                            <p:txEl>
                                              <p:pRg st="1" end="1"/>
                                            </p:txEl>
                                          </p:spTgt>
                                        </p:tgtEl>
                                        <p:attrNameLst>
                                          <p:attrName>style.visibility</p:attrName>
                                        </p:attrNameLst>
                                      </p:cBhvr>
                                      <p:to>
                                        <p:strVal val="visible"/>
                                      </p:to>
                                    </p:set>
                                    <p:anim calcmode="lin" valueType="num">
                                      <p:cBhvr>
                                        <p:cTn id="16" dur="1000" fill="hold"/>
                                        <p:tgtEl>
                                          <p:spTgt spid="278">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2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278">
                                            <p:txEl>
                                              <p:pRg st="2" end="2"/>
                                            </p:txEl>
                                          </p:spTgt>
                                        </p:tgtEl>
                                        <p:attrNameLst>
                                          <p:attrName>style.visibility</p:attrName>
                                        </p:attrNameLst>
                                      </p:cBhvr>
                                      <p:to>
                                        <p:strVal val="visible"/>
                                      </p:to>
                                    </p:set>
                                    <p:anim calcmode="lin" valueType="num">
                                      <p:cBhvr>
                                        <p:cTn id="22" dur="1000" fill="hold"/>
                                        <p:tgtEl>
                                          <p:spTgt spid="278">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2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1" fill="hold">
                                  <p:stCondLst>
                                    <p:cond delay="0"/>
                                  </p:stCondLst>
                                  <p:iterate type="el" backwards="0">
                                    <p:tmAbs val="0"/>
                                  </p:iterate>
                                  <p:childTnLst>
                                    <p:set>
                                      <p:cBhvr>
                                        <p:cTn id="27" fill="hold"/>
                                        <p:tgtEl>
                                          <p:spTgt spid="278">
                                            <p:txEl>
                                              <p:pRg st="3" end="3"/>
                                            </p:txEl>
                                          </p:spTgt>
                                        </p:tgtEl>
                                        <p:attrNameLst>
                                          <p:attrName>style.visibility</p:attrName>
                                        </p:attrNameLst>
                                      </p:cBhvr>
                                      <p:to>
                                        <p:strVal val="visible"/>
                                      </p:to>
                                    </p:set>
                                    <p:anim calcmode="lin" valueType="num">
                                      <p:cBhvr>
                                        <p:cTn id="28" dur="1000" fill="hold"/>
                                        <p:tgtEl>
                                          <p:spTgt spid="278">
                                            <p:txEl>
                                              <p:pRg st="3" end="3"/>
                                            </p:txEl>
                                          </p:spTgt>
                                        </p:tgtEl>
                                        <p:attrNameLst>
                                          <p:attrName>ppt_x</p:attrName>
                                        </p:attrNameLst>
                                      </p:cBhvr>
                                      <p:tavLst>
                                        <p:tav tm="0">
                                          <p:val>
                                            <p:strVal val="0-#ppt_w/2"/>
                                          </p:val>
                                        </p:tav>
                                        <p:tav tm="100000">
                                          <p:val>
                                            <p:strVal val="#ppt_x"/>
                                          </p:val>
                                        </p:tav>
                                      </p:tavLst>
                                    </p:anim>
                                    <p:anim calcmode="lin" valueType="num">
                                      <p:cBhvr>
                                        <p:cTn id="29" dur="1000" fill="hold"/>
                                        <p:tgtEl>
                                          <p:spTgt spid="27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image17.png"/>
          <p:cNvPicPr>
            <a:picLocks noChangeAspect="1"/>
          </p:cNvPicPr>
          <p:nvPr/>
        </p:nvPicPr>
        <p:blipFill>
          <a:blip r:embed="rId2">
            <a:extLst/>
          </a:blip>
          <a:stretch>
            <a:fillRect/>
          </a:stretch>
        </p:blipFill>
        <p:spPr>
          <a:xfrm>
            <a:off x="-812801" y="2106841"/>
            <a:ext cx="14630402" cy="9753602"/>
          </a:xfrm>
          <a:prstGeom prst="rect">
            <a:avLst/>
          </a:prstGeom>
          <a:ln w="12700">
            <a:miter lim="400000"/>
          </a:ln>
        </p:spPr>
      </p:pic>
      <p:sp>
        <p:nvSpPr>
          <p:cNvPr id="283" name="Shape 283"/>
          <p:cNvSpPr/>
          <p:nvPr>
            <p:ph type="sldNum" sz="quarter" idx="4294967295"/>
          </p:nvPr>
        </p:nvSpPr>
        <p:spPr>
          <a:xfrm>
            <a:off x="6362598"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284" name="Shape 284"/>
          <p:cNvSpPr/>
          <p:nvPr>
            <p:ph type="title"/>
          </p:nvPr>
        </p:nvSpPr>
        <p:spPr>
          <a:xfrm>
            <a:off x="195857" y="-559482"/>
            <a:ext cx="12613086" cy="3302007"/>
          </a:xfrm>
          <a:prstGeom prst="rect">
            <a:avLst/>
          </a:prstGeom>
        </p:spPr>
        <p:txBody>
          <a:bodyPr/>
          <a:lstStyle>
            <a:lvl1pPr>
              <a:defRPr b="1" cap="all" spc="600" sz="6000">
                <a:latin typeface="+mn-lt"/>
                <a:ea typeface="+mn-ea"/>
                <a:cs typeface="+mn-cs"/>
                <a:sym typeface="Helvetica"/>
              </a:defRPr>
            </a:lvl1pPr>
          </a:lstStyle>
          <a:p>
            <a:pPr/>
            <a:r>
              <a:t>Perceptual Distortions  &amp; Self-Absorption</a:t>
            </a:r>
          </a:p>
        </p:txBody>
      </p:sp>
      <p:sp>
        <p:nvSpPr>
          <p:cNvPr id="285" name="Shape 285"/>
          <p:cNvSpPr/>
          <p:nvPr>
            <p:ph type="body" sz="half" idx="1"/>
          </p:nvPr>
        </p:nvSpPr>
        <p:spPr>
          <a:xfrm>
            <a:off x="692098" y="5944358"/>
            <a:ext cx="11191648" cy="3568704"/>
          </a:xfrm>
          <a:prstGeom prst="rect">
            <a:avLst/>
          </a:prstGeom>
        </p:spPr>
        <p:txBody>
          <a:bodyPr/>
          <a:lstStyle>
            <a:lvl1pPr algn="l" defTabSz="457200">
              <a:defRPr sz="4400">
                <a:latin typeface="+mn-lt"/>
                <a:ea typeface="+mn-ea"/>
                <a:cs typeface="+mn-cs"/>
                <a:sym typeface="Helvetica"/>
              </a:defRPr>
            </a:lvl1pPr>
          </a:lstStyle>
          <a:p>
            <a:pPr/>
            <a:r>
              <a:t>Often you will find that the addict believes they are more giving than they really are</a:t>
            </a:r>
          </a:p>
        </p:txBody>
      </p:sp>
      <p:pic>
        <p:nvPicPr>
          <p:cNvPr id="286" name="image2.png"/>
          <p:cNvPicPr>
            <a:picLocks noChangeAspect="1"/>
          </p:cNvPicPr>
          <p:nvPr/>
        </p:nvPicPr>
        <p:blipFill>
          <a:blip r:embed="rId3">
            <a:extLst/>
          </a:blip>
          <a:stretch>
            <a:fillRect/>
          </a:stretch>
        </p:blipFill>
        <p:spPr>
          <a:xfrm>
            <a:off x="11145997" y="8959421"/>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title"/>
          </p:nvPr>
        </p:nvSpPr>
        <p:spPr>
          <a:xfrm>
            <a:off x="908048" y="187102"/>
            <a:ext cx="9398221" cy="2915933"/>
          </a:xfrm>
          <a:prstGeom prst="rect">
            <a:avLst/>
          </a:prstGeom>
        </p:spPr>
        <p:txBody>
          <a:bodyPr/>
          <a:lstStyle>
            <a:lvl1pPr>
              <a:defRPr cap="all" sz="5300">
                <a:solidFill>
                  <a:srgbClr val="03758E"/>
                </a:solidFill>
                <a:latin typeface="+mn-lt"/>
                <a:ea typeface="+mn-ea"/>
                <a:cs typeface="+mn-cs"/>
                <a:sym typeface="Helvetica"/>
              </a:defRPr>
            </a:lvl1pPr>
          </a:lstStyle>
          <a:p>
            <a:pPr/>
            <a:r>
              <a:t>Developmental Couples Therapy Changes the Brain</a:t>
            </a:r>
          </a:p>
        </p:txBody>
      </p:sp>
      <p:sp>
        <p:nvSpPr>
          <p:cNvPr id="289" name="Shape 289"/>
          <p:cNvSpPr/>
          <p:nvPr/>
        </p:nvSpPr>
        <p:spPr>
          <a:xfrm>
            <a:off x="1192695" y="3184409"/>
            <a:ext cx="11030809" cy="5613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220578" indent="-220578" algn="l">
              <a:lnSpc>
                <a:spcPct val="150000"/>
              </a:lnSpc>
              <a:buSzPct val="100000"/>
              <a:buChar char="•"/>
              <a:defRPr sz="2800"/>
            </a:pPr>
            <a:r>
              <a:t>The unconditional, non-judgemental support of the therapist making developmental assists releases oxytocin and serotonin (calming the amygdala).</a:t>
            </a:r>
          </a:p>
          <a:p>
            <a:pPr marL="220578" indent="-220578" algn="l">
              <a:lnSpc>
                <a:spcPct val="150000"/>
              </a:lnSpc>
              <a:buSzPct val="100000"/>
              <a:buChar char="•"/>
              <a:defRPr sz="2800"/>
            </a:pPr>
            <a:r>
              <a:t>Holding and promoting tension-activating self-differentiation in Initiator role promotes increase in GABA &amp; acetylcholine, reducing fear and strengthening neuroplasticity.</a:t>
            </a:r>
          </a:p>
          <a:p>
            <a:pPr marL="220578" indent="-220578" algn="l">
              <a:lnSpc>
                <a:spcPct val="150000"/>
              </a:lnSpc>
              <a:buSzPct val="100000"/>
              <a:buChar char="•"/>
              <a:defRPr sz="2800"/>
            </a:pPr>
            <a:r>
              <a:t>Promoting curiosity that is stressed in the Inquirer role releases dopamine that is harnessed for ‘other-differentiation’ and cements long-term change.</a:t>
            </a:r>
          </a:p>
        </p:txBody>
      </p:sp>
      <p:sp>
        <p:nvSpPr>
          <p:cNvPr id="290" name="Shape 290"/>
          <p:cNvSpPr/>
          <p:nvPr>
            <p:ph type="sldNum" sz="quarter" idx="4294967295"/>
          </p:nvPr>
        </p:nvSpPr>
        <p:spPr>
          <a:xfrm>
            <a:off x="6362597" y="9251950"/>
            <a:ext cx="266905"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291" name="image3.png"/>
          <p:cNvPicPr>
            <a:picLocks noChangeAspect="1"/>
          </p:cNvPicPr>
          <p:nvPr/>
        </p:nvPicPr>
        <p:blipFill>
          <a:blip r:embed="rId2">
            <a:extLst/>
          </a:blip>
          <a:stretch>
            <a:fillRect/>
          </a:stretch>
        </p:blipFill>
        <p:spPr>
          <a:xfrm>
            <a:off x="10511583" y="894315"/>
            <a:ext cx="2089053" cy="1501507"/>
          </a:xfrm>
          <a:prstGeom prst="rect">
            <a:avLst/>
          </a:prstGeom>
          <a:ln w="12700">
            <a:miter lim="400000"/>
          </a:ln>
        </p:spPr>
      </p:pic>
      <p:pic>
        <p:nvPicPr>
          <p:cNvPr id="292" name="image2.png"/>
          <p:cNvPicPr>
            <a:picLocks noChangeAspect="1"/>
          </p:cNvPicPr>
          <p:nvPr/>
        </p:nvPicPr>
        <p:blipFill>
          <a:blip r:embed="rId3">
            <a:extLst/>
          </a:blip>
          <a:stretch>
            <a:fillRect/>
          </a:stretch>
        </p:blipFill>
        <p:spPr>
          <a:xfrm>
            <a:off x="10333197" y="8709996"/>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p:nvPr>
        </p:nvSpPr>
        <p:spPr>
          <a:xfrm>
            <a:off x="854765" y="1709528"/>
            <a:ext cx="8666923" cy="1868559"/>
          </a:xfrm>
          <a:prstGeom prst="rect">
            <a:avLst/>
          </a:prstGeom>
        </p:spPr>
        <p:txBody>
          <a:bodyPr/>
          <a:lstStyle>
            <a:lvl1pPr defTabSz="578358">
              <a:defRPr b="1" sz="5247">
                <a:solidFill>
                  <a:srgbClr val="03758E"/>
                </a:solidFill>
                <a:latin typeface="+mn-lt"/>
                <a:ea typeface="+mn-ea"/>
                <a:cs typeface="+mn-cs"/>
                <a:sym typeface="Helvetica"/>
              </a:defRPr>
            </a:lvl1pPr>
          </a:lstStyle>
          <a:p>
            <a:pPr/>
            <a:r>
              <a:t>Developmental Couples Therapy Changes the Brain</a:t>
            </a:r>
          </a:p>
        </p:txBody>
      </p:sp>
      <p:sp>
        <p:nvSpPr>
          <p:cNvPr id="295" name="Shape 295"/>
          <p:cNvSpPr/>
          <p:nvPr>
            <p:ph type="body" sz="half" idx="1"/>
          </p:nvPr>
        </p:nvSpPr>
        <p:spPr>
          <a:xfrm>
            <a:off x="1091095" y="3787299"/>
            <a:ext cx="10464801" cy="4724401"/>
          </a:xfrm>
          <a:prstGeom prst="rect">
            <a:avLst/>
          </a:prstGeom>
        </p:spPr>
        <p:txBody>
          <a:bodyPr/>
          <a:lstStyle/>
          <a:p>
            <a:pPr marL="220578" indent="-220578" algn="l">
              <a:lnSpc>
                <a:spcPct val="150000"/>
              </a:lnSpc>
              <a:buSzPct val="100000"/>
              <a:buChar char="•"/>
              <a:defRPr sz="2800">
                <a:latin typeface="+mn-lt"/>
                <a:ea typeface="+mn-ea"/>
                <a:cs typeface="+mn-cs"/>
                <a:sym typeface="Helvetica"/>
              </a:defRPr>
            </a:pPr>
            <a:r>
              <a:t>The overall focus on creating novelty that is often counter-intuitive along with self-activating goals creates a force that supports new neuronal growth.</a:t>
            </a:r>
            <a:endParaRPr sz="2400"/>
          </a:p>
          <a:p>
            <a:pPr marL="220578" indent="-220578" algn="l">
              <a:lnSpc>
                <a:spcPct val="150000"/>
              </a:lnSpc>
              <a:buSzPct val="100000"/>
              <a:buChar char="•"/>
              <a:defRPr sz="2800">
                <a:latin typeface="+mn-lt"/>
                <a:ea typeface="+mn-ea"/>
                <a:cs typeface="+mn-cs"/>
                <a:sym typeface="Helvetica"/>
              </a:defRPr>
            </a:pPr>
            <a:r>
              <a:t>Overtime, this translates into co-creating a stable interpersonal relationship pattern that soothes and nurtures each of them and each other.</a:t>
            </a:r>
          </a:p>
        </p:txBody>
      </p:sp>
      <p:pic>
        <p:nvPicPr>
          <p:cNvPr id="296" name="image3.png"/>
          <p:cNvPicPr>
            <a:picLocks noChangeAspect="1"/>
          </p:cNvPicPr>
          <p:nvPr/>
        </p:nvPicPr>
        <p:blipFill>
          <a:blip r:embed="rId2">
            <a:extLst/>
          </a:blip>
          <a:stretch>
            <a:fillRect/>
          </a:stretch>
        </p:blipFill>
        <p:spPr>
          <a:xfrm>
            <a:off x="9974870" y="2285794"/>
            <a:ext cx="2089053" cy="1501507"/>
          </a:xfrm>
          <a:prstGeom prst="rect">
            <a:avLst/>
          </a:prstGeom>
          <a:ln w="12700">
            <a:miter lim="400000"/>
          </a:ln>
        </p:spPr>
      </p:pic>
      <p:pic>
        <p:nvPicPr>
          <p:cNvPr id="297" name="image2.png"/>
          <p:cNvPicPr>
            <a:picLocks noChangeAspect="1"/>
          </p:cNvPicPr>
          <p:nvPr/>
        </p:nvPicPr>
        <p:blipFill>
          <a:blip r:embed="rId3">
            <a:extLst/>
          </a:blip>
          <a:stretch>
            <a:fillRect/>
          </a:stretch>
        </p:blipFill>
        <p:spPr>
          <a:xfrm>
            <a:off x="722245" y="8145136"/>
            <a:ext cx="2671604" cy="1151555"/>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p:nvPr>
        </p:nvSpPr>
        <p:spPr>
          <a:xfrm>
            <a:off x="213781" y="-266700"/>
            <a:ext cx="12791020" cy="2930388"/>
          </a:xfrm>
          <a:prstGeom prst="rect">
            <a:avLst/>
          </a:prstGeom>
        </p:spPr>
        <p:txBody>
          <a:bodyPr/>
          <a:lstStyle>
            <a:lvl1pPr>
              <a:defRPr cap="all" spc="900" sz="6900">
                <a:solidFill>
                  <a:srgbClr val="03758E"/>
                </a:solidFill>
                <a:latin typeface="+mn-lt"/>
                <a:ea typeface="+mn-ea"/>
                <a:cs typeface="+mn-cs"/>
                <a:sym typeface="Helvetica"/>
              </a:defRPr>
            </a:lvl1pPr>
          </a:lstStyle>
          <a:p>
            <a:pPr/>
            <a:r>
              <a:t>Conclusion</a:t>
            </a:r>
          </a:p>
        </p:txBody>
      </p:sp>
      <p:sp>
        <p:nvSpPr>
          <p:cNvPr id="300" name="Shape 300"/>
          <p:cNvSpPr/>
          <p:nvPr/>
        </p:nvSpPr>
        <p:spPr>
          <a:xfrm>
            <a:off x="516834" y="3311335"/>
            <a:ext cx="12043169" cy="533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2500"/>
            </a:pPr>
            <a:r>
              <a:t>Treatment is complex and demands that we be flexible but also understand the seriousness of the client’s condition</a:t>
            </a:r>
            <a:r>
              <a:t>.</a:t>
            </a:r>
          </a:p>
          <a:p>
            <a:pPr>
              <a:defRPr sz="2500"/>
            </a:pPr>
          </a:p>
          <a:p>
            <a:pPr>
              <a:defRPr sz="2500"/>
            </a:pPr>
            <a:r>
              <a:t>Therapist has to hold the truth and continue to push for ‘reality’ to prevail, because addiction is steeped in fantasy &amp; delusion</a:t>
            </a:r>
            <a:r>
              <a:t>.</a:t>
            </a:r>
          </a:p>
          <a:p>
            <a:pPr>
              <a:defRPr sz="2500"/>
            </a:pPr>
          </a:p>
          <a:p>
            <a:pPr>
              <a:defRPr sz="2500"/>
            </a:pPr>
            <a:r>
              <a:t>Move between the demands of active recovery (behavioral changes) and developmental healing of the self-absorption</a:t>
            </a:r>
            <a:r>
              <a:t>.</a:t>
            </a:r>
          </a:p>
          <a:p>
            <a:pPr>
              <a:defRPr sz="2500"/>
            </a:pPr>
          </a:p>
          <a:p>
            <a:pPr>
              <a:defRPr sz="2500"/>
            </a:pPr>
            <a:r>
              <a:t>Stay calm and through neuro-personal resonance, be a brain that can promote neuro-plasticity in the direction of healing</a:t>
            </a:r>
            <a:r>
              <a:t>.</a:t>
            </a:r>
          </a:p>
          <a:p>
            <a:pPr>
              <a:defRPr sz="2500"/>
            </a:pPr>
          </a:p>
          <a:p>
            <a:pPr>
              <a:defRPr sz="2500"/>
            </a:pPr>
            <a:r>
              <a:t>Stay hopeful and communicate the possibility of a brighter future, free from addiction - to be the container of what is possible and to keep nudging them towards it</a:t>
            </a:r>
            <a:r>
              <a:t>.</a:t>
            </a:r>
          </a:p>
        </p:txBody>
      </p:sp>
      <p:sp>
        <p:nvSpPr>
          <p:cNvPr id="301" name="Shape 301"/>
          <p:cNvSpPr/>
          <p:nvPr>
            <p:ph type="sldNum" sz="quarter" idx="4294967295"/>
          </p:nvPr>
        </p:nvSpPr>
        <p:spPr>
          <a:xfrm>
            <a:off x="6362597" y="9251950"/>
            <a:ext cx="266905"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302" name="Shape 302"/>
          <p:cNvSpPr/>
          <p:nvPr/>
        </p:nvSpPr>
        <p:spPr>
          <a:xfrm>
            <a:off x="5919785" y="2776808"/>
            <a:ext cx="1152528" cy="2"/>
          </a:xfrm>
          <a:prstGeom prst="line">
            <a:avLst/>
          </a:prstGeom>
          <a:ln w="88900">
            <a:solidFill>
              <a:schemeClr val="accent3">
                <a:lumOff val="-9999"/>
              </a:schemeClr>
            </a:solidFill>
          </a:ln>
        </p:spPr>
        <p:txBody>
          <a:bodyPr lIns="45718" tIns="45718" rIns="45718" bIns="45718"/>
          <a:lstStyle/>
          <a:p>
            <a:pPr/>
          </a:p>
        </p:txBody>
      </p:sp>
      <p:pic>
        <p:nvPicPr>
          <p:cNvPr id="303" name="image3.png"/>
          <p:cNvPicPr>
            <a:picLocks noChangeAspect="1"/>
          </p:cNvPicPr>
          <p:nvPr/>
        </p:nvPicPr>
        <p:blipFill>
          <a:blip r:embed="rId2">
            <a:extLst/>
          </a:blip>
          <a:stretch>
            <a:fillRect/>
          </a:stretch>
        </p:blipFill>
        <p:spPr>
          <a:xfrm>
            <a:off x="5701319" y="679276"/>
            <a:ext cx="1602163" cy="1151556"/>
          </a:xfrm>
          <a:prstGeom prst="rect">
            <a:avLst/>
          </a:prstGeom>
          <a:ln w="12700">
            <a:miter lim="400000"/>
          </a:ln>
        </p:spPr>
      </p:pic>
      <p:pic>
        <p:nvPicPr>
          <p:cNvPr id="304" name="image2.png"/>
          <p:cNvPicPr>
            <a:picLocks noChangeAspect="1"/>
          </p:cNvPicPr>
          <p:nvPr/>
        </p:nvPicPr>
        <p:blipFill>
          <a:blip r:embed="rId3">
            <a:extLst/>
          </a:blip>
          <a:stretch>
            <a:fillRect/>
          </a:stretch>
        </p:blipFill>
        <p:spPr>
          <a:xfrm>
            <a:off x="552250" y="8453880"/>
            <a:ext cx="2671604"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30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30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30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300">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300">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300">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1" fill="hold">
                                  <p:stCondLst>
                                    <p:cond delay="0"/>
                                  </p:stCondLst>
                                  <p:iterate type="el" backwards="0">
                                    <p:tmAbs val="0"/>
                                  </p:iterate>
                                  <p:childTnLst>
                                    <p:set>
                                      <p:cBhvr>
                                        <p:cTn id="35" fill="hold"/>
                                        <p:tgtEl>
                                          <p:spTgt spid="300">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 fill="hold">
                                  <p:stCondLst>
                                    <p:cond delay="0"/>
                                  </p:stCondLst>
                                  <p:iterate type="el" backwards="0">
                                    <p:tmAbs val="0"/>
                                  </p:iterate>
                                  <p:childTnLst>
                                    <p:set>
                                      <p:cBhvr>
                                        <p:cTn id="39" fill="hold"/>
                                        <p:tgtEl>
                                          <p:spTgt spid="300">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title"/>
          </p:nvPr>
        </p:nvSpPr>
        <p:spPr>
          <a:xfrm>
            <a:off x="209212" y="278295"/>
            <a:ext cx="11360213" cy="1039102"/>
          </a:xfrm>
          <a:prstGeom prst="rect">
            <a:avLst/>
          </a:prstGeom>
        </p:spPr>
        <p:txBody>
          <a:bodyPr/>
          <a:lstStyle>
            <a:lvl1pPr>
              <a:defRPr b="1" cap="all" spc="500" sz="4000">
                <a:solidFill>
                  <a:srgbClr val="03758E"/>
                </a:solidFill>
                <a:latin typeface="+mn-lt"/>
                <a:ea typeface="+mn-ea"/>
                <a:cs typeface="+mn-cs"/>
                <a:sym typeface="Helvetica"/>
              </a:defRPr>
            </a:lvl1pPr>
          </a:lstStyle>
          <a:p>
            <a:pPr/>
            <a:r>
              <a:t>References &amp; Resources</a:t>
            </a:r>
          </a:p>
        </p:txBody>
      </p:sp>
      <p:sp>
        <p:nvSpPr>
          <p:cNvPr id="307" name="Shape 307"/>
          <p:cNvSpPr/>
          <p:nvPr/>
        </p:nvSpPr>
        <p:spPr>
          <a:xfrm>
            <a:off x="596348" y="1967579"/>
            <a:ext cx="12040214" cy="6692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260683" indent="-260683" algn="l">
              <a:buSzPct val="100000"/>
              <a:buChar char="•"/>
              <a:defRPr sz="2600"/>
            </a:pPr>
            <a:r>
              <a:t>Addiction &amp; Trauma (T. Dayton, 2000)</a:t>
            </a:r>
          </a:p>
          <a:p>
            <a:pPr marL="260683" indent="-260683" algn="l">
              <a:buSzPct val="100000"/>
              <a:buChar char="•"/>
              <a:defRPr sz="2600"/>
            </a:pPr>
            <a:r>
              <a:t>Alcoholics Anonymous: Cult or Cure? (G. Valliant, 2007) Keynote.   Vancouver Addictions &amp; Mental Health Conf.</a:t>
            </a:r>
          </a:p>
          <a:p>
            <a:pPr marL="260683" indent="-260683" algn="l">
              <a:buSzPct val="100000"/>
              <a:buChar char="•"/>
              <a:defRPr sz="2600"/>
            </a:pPr>
            <a:r>
              <a:t>Audit/Cage Test: </a:t>
            </a:r>
            <a:r>
              <a:rPr u="sng">
                <a:solidFill>
                  <a:srgbClr val="0000FF"/>
                </a:solidFill>
                <a:uFill>
                  <a:solidFill>
                    <a:srgbClr val="0000FF"/>
                  </a:solidFill>
                </a:uFill>
                <a:hlinkClick r:id="rId2" invalidUrl="" action="" tgtFrame="" tooltip="" history="1" highlightClick="0" endSnd="0"/>
              </a:rPr>
              <a:t>http://www.additionsandrecovery.org/addiction-self-test.htm</a:t>
            </a:r>
          </a:p>
          <a:p>
            <a:pPr marL="260683" indent="-260683" algn="l">
              <a:buSzPct val="100000"/>
              <a:buChar char="•"/>
              <a:defRPr sz="2600"/>
            </a:pPr>
            <a:r>
              <a:t>The Craving Brain (R. Rudin, 1997)</a:t>
            </a:r>
          </a:p>
          <a:p>
            <a:pPr marL="260683" indent="-260683" algn="l">
              <a:buSzPct val="100000"/>
              <a:buChar char="•"/>
              <a:defRPr sz="2600"/>
            </a:pPr>
            <a:r>
              <a:t>Emotional Sobriety: From Relationship Trauma to Resilience &amp; Balance (T. Dayton, 2007)</a:t>
            </a:r>
          </a:p>
          <a:p>
            <a:pPr marL="260683" indent="-260683" algn="l">
              <a:buSzPct val="100000"/>
              <a:buChar char="•"/>
              <a:defRPr sz="2600"/>
            </a:pPr>
            <a:r>
              <a:t>The Mindful Brain (D. Siegel, 2007)</a:t>
            </a:r>
          </a:p>
          <a:p>
            <a:pPr marL="260683" indent="-260683" algn="l">
              <a:buSzPct val="100000"/>
              <a:buChar char="•"/>
              <a:defRPr sz="2600"/>
            </a:pPr>
            <a:r>
              <a:t>Multi-Dimensional Psychotherapy &amp; Multiple Brain Systems (A. Sheldon &amp; B. Sheldon) Bellefield Conf. April 2014</a:t>
            </a:r>
          </a:p>
          <a:p>
            <a:pPr marL="260683" indent="-260683" algn="l">
              <a:buSzPct val="100000"/>
              <a:buChar char="•"/>
              <a:defRPr sz="2600"/>
            </a:pPr>
            <a:r>
              <a:t>The Neuroscience of Addiction (Walker, 2008 - Center on Drug &amp; Alcohol Research). </a:t>
            </a:r>
            <a:r>
              <a:rPr u="sng">
                <a:solidFill>
                  <a:srgbClr val="0000FF"/>
                </a:solidFill>
                <a:uFill>
                  <a:solidFill>
                    <a:srgbClr val="0000FF"/>
                  </a:solidFill>
                </a:uFill>
                <a:hlinkClick r:id="rId3" invalidUrl="" action="" tgtFrame="" tooltip="" history="1" highlightClick="0" endSnd="0"/>
              </a:rPr>
              <a:t>http://cdar.uky.edu/Downloads/The_Science_of_Addiction_-_Mar_2008_-_NKY.pdf</a:t>
            </a:r>
          </a:p>
          <a:p>
            <a:pPr marL="260683" indent="-260683" algn="l">
              <a:buSzPct val="100000"/>
              <a:buChar char="•"/>
              <a:defRPr sz="2600"/>
            </a:pPr>
            <a:r>
              <a:t>The Science of Addiction (C. Erickson, 2007)</a:t>
            </a:r>
          </a:p>
          <a:p>
            <a:pPr marL="260683" indent="-260683" algn="l">
              <a:buSzPct val="100000"/>
              <a:buChar char="•"/>
              <a:defRPr sz="2600"/>
            </a:pPr>
            <a:r>
              <a:t>Treating the Alcoholic Family System (S. Brown, 1999)</a:t>
            </a:r>
          </a:p>
          <a:p>
            <a:pPr marL="260683" indent="-260683" algn="l">
              <a:buSzPct val="100000"/>
              <a:buChar char="•"/>
              <a:defRPr sz="2600"/>
            </a:pPr>
            <a:r>
              <a:t>When Your Brain Can’t Say No (M. Lemonick) in TIME - Your Brain: A User’s Guide, 2012.</a:t>
            </a:r>
          </a:p>
        </p:txBody>
      </p:sp>
      <p:sp>
        <p:nvSpPr>
          <p:cNvPr id="308" name="Shape 308"/>
          <p:cNvSpPr/>
          <p:nvPr>
            <p:ph type="sldNum" sz="quarter" idx="4294967295"/>
          </p:nvPr>
        </p:nvSpPr>
        <p:spPr>
          <a:xfrm>
            <a:off x="6362598" y="9251950"/>
            <a:ext cx="266904"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309" name="image2.png"/>
          <p:cNvPicPr>
            <a:picLocks noChangeAspect="1"/>
          </p:cNvPicPr>
          <p:nvPr/>
        </p:nvPicPr>
        <p:blipFill>
          <a:blip r:embed="rId4">
            <a:extLst/>
          </a:blip>
          <a:stretch>
            <a:fillRect/>
          </a:stretch>
        </p:blipFill>
        <p:spPr>
          <a:xfrm>
            <a:off x="9379040" y="8379796"/>
            <a:ext cx="2671604" cy="1151555"/>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xfrm>
            <a:off x="285781" y="1034285"/>
            <a:ext cx="12149603" cy="1879594"/>
          </a:xfrm>
          <a:prstGeom prst="rect">
            <a:avLst/>
          </a:prstGeom>
        </p:spPr>
        <p:txBody>
          <a:bodyPr/>
          <a:lstStyle>
            <a:lvl1pPr>
              <a:defRPr b="1" cap="all" sz="3900">
                <a:solidFill>
                  <a:srgbClr val="03758E"/>
                </a:solidFill>
                <a:latin typeface="+mj-lt"/>
                <a:ea typeface="+mj-ea"/>
                <a:cs typeface="+mj-cs"/>
                <a:sym typeface="Helvetica Neue"/>
              </a:defRPr>
            </a:lvl1pPr>
          </a:lstStyle>
          <a:p>
            <a:pPr/>
            <a:r>
              <a:t>There is a growing body of evidence of the structural vulnerability of brains to the effects of addictive substances.</a:t>
            </a:r>
          </a:p>
        </p:txBody>
      </p:sp>
      <p:sp>
        <p:nvSpPr>
          <p:cNvPr id="144" name="Shape 144"/>
          <p:cNvSpPr/>
          <p:nvPr/>
        </p:nvSpPr>
        <p:spPr>
          <a:xfrm>
            <a:off x="1128181" y="3070504"/>
            <a:ext cx="10464804" cy="149914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3300">
                <a:solidFill>
                  <a:schemeClr val="accent3">
                    <a:lumOff val="-9999"/>
                  </a:schemeClr>
                </a:solidFill>
                <a:latin typeface="+mj-lt"/>
                <a:ea typeface="+mj-ea"/>
                <a:cs typeface="+mj-cs"/>
                <a:sym typeface="Helvetica Neue"/>
              </a:defRPr>
            </a:pPr>
          </a:p>
          <a:p>
            <a:pPr>
              <a:defRPr b="1" cap="all" spc="330" sz="3300">
                <a:solidFill>
                  <a:schemeClr val="accent3">
                    <a:lumOff val="-9999"/>
                  </a:schemeClr>
                </a:solidFill>
                <a:latin typeface="+mj-lt"/>
                <a:ea typeface="+mj-ea"/>
                <a:cs typeface="+mj-cs"/>
                <a:sym typeface="Helvetica Neue"/>
              </a:defRPr>
            </a:pPr>
            <a:r>
              <a:t>Several factors contribute to this vulnerability:</a:t>
            </a:r>
          </a:p>
        </p:txBody>
      </p:sp>
      <p:sp>
        <p:nvSpPr>
          <p:cNvPr id="145" name="Shape 145"/>
          <p:cNvSpPr/>
          <p:nvPr>
            <p:ph type="sldNum" sz="quarter" idx="4294967295"/>
          </p:nvPr>
        </p:nvSpPr>
        <p:spPr>
          <a:xfrm>
            <a:off x="6426148" y="9251950"/>
            <a:ext cx="139802"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sp>
        <p:nvSpPr>
          <p:cNvPr id="146" name="Shape 146"/>
          <p:cNvSpPr/>
          <p:nvPr/>
        </p:nvSpPr>
        <p:spPr>
          <a:xfrm>
            <a:off x="531546" y="4822629"/>
            <a:ext cx="11658073" cy="25205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685800" algn="l">
              <a:lnSpc>
                <a:spcPct val="150000"/>
              </a:lnSpc>
              <a:defRPr sz="2900">
                <a:solidFill>
                  <a:srgbClr val="03758E"/>
                </a:solidFill>
                <a:latin typeface="+mj-lt"/>
                <a:ea typeface="+mj-ea"/>
                <a:cs typeface="+mj-cs"/>
                <a:sym typeface="Helvetica Neue"/>
              </a:defRPr>
            </a:pPr>
            <a:r>
              <a:t>Genetic</a:t>
            </a:r>
            <a:endParaRPr>
              <a:solidFill>
                <a:schemeClr val="accent1">
                  <a:lumOff val="-7647"/>
                </a:schemeClr>
              </a:solidFill>
            </a:endParaRPr>
          </a:p>
          <a:p>
            <a:pPr lvl="3" indent="685800" algn="l">
              <a:lnSpc>
                <a:spcPct val="150000"/>
              </a:lnSpc>
              <a:defRPr sz="2900">
                <a:solidFill>
                  <a:srgbClr val="03758E"/>
                </a:solidFill>
                <a:latin typeface="+mj-lt"/>
                <a:ea typeface="+mj-ea"/>
                <a:cs typeface="+mj-cs"/>
                <a:sym typeface="Helvetica Neue"/>
              </a:defRPr>
            </a:pPr>
            <a:r>
              <a:t>Early developmental influences &amp; environmental   factors</a:t>
            </a:r>
            <a:endParaRPr>
              <a:solidFill>
                <a:schemeClr val="accent1">
                  <a:lumOff val="-7647"/>
                </a:schemeClr>
              </a:solidFill>
            </a:endParaRPr>
          </a:p>
          <a:p>
            <a:pPr lvl="3" indent="685800" algn="l">
              <a:lnSpc>
                <a:spcPct val="150000"/>
              </a:lnSpc>
              <a:defRPr sz="2900">
                <a:solidFill>
                  <a:srgbClr val="03758E"/>
                </a:solidFill>
                <a:latin typeface="+mj-lt"/>
                <a:ea typeface="+mj-ea"/>
                <a:cs typeface="+mj-cs"/>
                <a:sym typeface="Helvetica Neue"/>
              </a:defRPr>
            </a:pPr>
            <a:r>
              <a:t>Effects of stressful life events across the life cycle</a:t>
            </a:r>
            <a:endParaRPr>
              <a:solidFill>
                <a:schemeClr val="accent1">
                  <a:lumOff val="-7647"/>
                </a:schemeClr>
              </a:solidFill>
            </a:endParaRPr>
          </a:p>
          <a:p>
            <a:pPr lvl="3" indent="685800" algn="l">
              <a:lnSpc>
                <a:spcPct val="150000"/>
              </a:lnSpc>
              <a:defRPr sz="2900">
                <a:solidFill>
                  <a:srgbClr val="03758E"/>
                </a:solidFill>
                <a:latin typeface="+mj-lt"/>
                <a:ea typeface="+mj-ea"/>
                <a:cs typeface="+mj-cs"/>
                <a:sym typeface="Helvetica Neue"/>
              </a:defRPr>
            </a:pPr>
            <a:r>
              <a:t>Mental disorders, especially depression &amp; anxiety (Walker, 2008)</a:t>
            </a:r>
          </a:p>
        </p:txBody>
      </p:sp>
      <p:pic>
        <p:nvPicPr>
          <p:cNvPr id="147" name="image2.png"/>
          <p:cNvPicPr>
            <a:picLocks noChangeAspect="1"/>
          </p:cNvPicPr>
          <p:nvPr/>
        </p:nvPicPr>
        <p:blipFill>
          <a:blip r:embed="rId2">
            <a:extLst/>
          </a:blip>
          <a:stretch>
            <a:fillRect/>
          </a:stretch>
        </p:blipFill>
        <p:spPr>
          <a:xfrm>
            <a:off x="533398" y="8487747"/>
            <a:ext cx="2671605" cy="11515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44"/>
                                        </p:tgtEl>
                                        <p:attrNameLst>
                                          <p:attrName>style.visibility</p:attrName>
                                        </p:attrNameLst>
                                      </p:cBhvr>
                                      <p:to>
                                        <p:strVal val="visible"/>
                                      </p:to>
                                    </p:set>
                                    <p:anim calcmode="lin" valueType="num">
                                      <p:cBhvr>
                                        <p:cTn id="7" dur="1000" fill="hold"/>
                                        <p:tgtEl>
                                          <p:spTgt spid="144"/>
                                        </p:tgtEl>
                                        <p:attrNameLst>
                                          <p:attrName>ppt_x</p:attrName>
                                        </p:attrNameLst>
                                      </p:cBhvr>
                                      <p:tavLst>
                                        <p:tav tm="0">
                                          <p:val>
                                            <p:strVal val="0-#ppt_w/2"/>
                                          </p:val>
                                        </p:tav>
                                        <p:tav tm="100000">
                                          <p:val>
                                            <p:strVal val="#ppt_x"/>
                                          </p:val>
                                        </p:tav>
                                      </p:tavLst>
                                    </p:anim>
                                    <p:anim calcmode="lin" valueType="num">
                                      <p:cBhvr>
                                        <p:cTn id="8" dur="10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46"/>
                                        </p:tgtEl>
                                        <p:attrNameLst>
                                          <p:attrName>style.visibility</p:attrName>
                                        </p:attrNameLst>
                                      </p:cBhvr>
                                      <p:to>
                                        <p:strVal val="visible"/>
                                      </p:to>
                                    </p:set>
                                    <p:anim calcmode="lin" valueType="num">
                                      <p:cBhvr>
                                        <p:cTn id="13" dur="1000" fill="hold"/>
                                        <p:tgtEl>
                                          <p:spTgt spid="146"/>
                                        </p:tgtEl>
                                        <p:attrNameLst>
                                          <p:attrName>ppt_x</p:attrName>
                                        </p:attrNameLst>
                                      </p:cBhvr>
                                      <p:tavLst>
                                        <p:tav tm="0">
                                          <p:val>
                                            <p:strVal val="#ppt_x"/>
                                          </p:val>
                                        </p:tav>
                                        <p:tav tm="100000">
                                          <p:val>
                                            <p:strVal val="#ppt_x"/>
                                          </p:val>
                                        </p:tav>
                                      </p:tavLst>
                                    </p:anim>
                                    <p:anim calcmode="lin" valueType="num">
                                      <p:cBhvr>
                                        <p:cTn id="14" dur="1000" fill="hold"/>
                                        <p:tgtEl>
                                          <p:spTgt spid="1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 grpId="2"/>
      <p:bldP build="whole" bldLvl="1" animBg="1" rev="0" advAuto="0" spid="144"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xfrm>
            <a:off x="1263649" y="-300568"/>
            <a:ext cx="10464801" cy="3302003"/>
          </a:xfrm>
          <a:prstGeom prst="rect">
            <a:avLst/>
          </a:prstGeom>
        </p:spPr>
        <p:txBody>
          <a:bodyPr/>
          <a:lstStyle>
            <a:lvl1pPr algn="l">
              <a:defRPr b="1" cap="all" spc="600" sz="6900">
                <a:solidFill>
                  <a:srgbClr val="03758E"/>
                </a:solidFill>
                <a:latin typeface="+mj-lt"/>
                <a:ea typeface="+mj-ea"/>
                <a:cs typeface="+mj-cs"/>
                <a:sym typeface="Helvetica Neue"/>
              </a:defRPr>
            </a:lvl1pPr>
          </a:lstStyle>
          <a:p>
            <a:pPr/>
            <a:r>
              <a:t>AA &amp; Brain Science</a:t>
            </a:r>
          </a:p>
        </p:txBody>
      </p:sp>
      <p:sp>
        <p:nvSpPr>
          <p:cNvPr id="150" name="Shape 150"/>
          <p:cNvSpPr/>
          <p:nvPr/>
        </p:nvSpPr>
        <p:spPr>
          <a:xfrm>
            <a:off x="1049971" y="4078772"/>
            <a:ext cx="10904858" cy="368503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defRPr sz="3000">
                <a:latin typeface="+mj-lt"/>
                <a:ea typeface="+mj-ea"/>
                <a:cs typeface="+mj-cs"/>
                <a:sym typeface="Helvetica Neue"/>
              </a:defRPr>
            </a:pPr>
            <a:r>
              <a:t>In A.A. it is stressed that people drink essentially </a:t>
            </a:r>
            <a:r>
              <a:rPr b="1"/>
              <a:t>“for the effect it produces”.</a:t>
            </a:r>
          </a:p>
          <a:p>
            <a:pPr algn="l">
              <a:defRPr b="1" sz="3000">
                <a:latin typeface="+mj-lt"/>
                <a:ea typeface="+mj-ea"/>
                <a:cs typeface="+mj-cs"/>
                <a:sym typeface="Helvetica Neue"/>
              </a:defRPr>
            </a:pPr>
          </a:p>
          <a:p>
            <a:pPr algn="l">
              <a:defRPr sz="3000">
                <a:latin typeface="+mj-lt"/>
                <a:ea typeface="+mj-ea"/>
                <a:cs typeface="+mj-cs"/>
                <a:sym typeface="Helvetica Neue"/>
              </a:defRPr>
            </a:pPr>
            <a:r>
              <a:t>What they didn’t know in 1939 is this: that alcohol and other drugs produce their effects by changing the neurochemistry in the predisposed brain; that this abnormal reaction make addicts feel ‘normal; and that their brains began to ‘adapt’ neurologically in a way that reinforces the dependency </a:t>
            </a:r>
          </a:p>
        </p:txBody>
      </p:sp>
      <p:sp>
        <p:nvSpPr>
          <p:cNvPr id="151" name="Shape 151"/>
          <p:cNvSpPr/>
          <p:nvPr>
            <p:ph type="sldNum" sz="quarter" idx="4294967295"/>
          </p:nvPr>
        </p:nvSpPr>
        <p:spPr>
          <a:xfrm>
            <a:off x="6426148" y="9251950"/>
            <a:ext cx="139802"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152" name="image4.png"/>
          <p:cNvPicPr>
            <a:picLocks noChangeAspect="1"/>
          </p:cNvPicPr>
          <p:nvPr/>
        </p:nvPicPr>
        <p:blipFill>
          <a:blip r:embed="rId2">
            <a:extLst/>
          </a:blip>
          <a:stretch>
            <a:fillRect/>
          </a:stretch>
        </p:blipFill>
        <p:spPr>
          <a:xfrm>
            <a:off x="9262533" y="965199"/>
            <a:ext cx="2032002" cy="2032001"/>
          </a:xfrm>
          <a:prstGeom prst="rect">
            <a:avLst/>
          </a:prstGeom>
          <a:ln w="12700">
            <a:miter lim="400000"/>
          </a:ln>
        </p:spPr>
      </p:pic>
      <p:pic>
        <p:nvPicPr>
          <p:cNvPr id="153" name="image2.png"/>
          <p:cNvPicPr>
            <a:picLocks noChangeAspect="1"/>
          </p:cNvPicPr>
          <p:nvPr/>
        </p:nvPicPr>
        <p:blipFill>
          <a:blip r:embed="rId3">
            <a:extLst/>
          </a:blip>
          <a:stretch>
            <a:fillRect/>
          </a:stretch>
        </p:blipFill>
        <p:spPr>
          <a:xfrm>
            <a:off x="533400" y="8487747"/>
            <a:ext cx="2671604" cy="1151555"/>
          </a:xfrm>
          <a:prstGeom prst="rect">
            <a:avLst/>
          </a:prstGeom>
          <a:ln w="12700">
            <a:miter lim="400000"/>
          </a:ln>
        </p:spPr>
      </p:pic>
      <p:sp>
        <p:nvSpPr>
          <p:cNvPr id="154" name="Shape 154"/>
          <p:cNvSpPr/>
          <p:nvPr/>
        </p:nvSpPr>
        <p:spPr>
          <a:xfrm>
            <a:off x="1292938" y="3543277"/>
            <a:ext cx="1152528" cy="4"/>
          </a:xfrm>
          <a:prstGeom prst="line">
            <a:avLst/>
          </a:prstGeom>
          <a:ln w="88900">
            <a:solidFill>
              <a:schemeClr val="accent3">
                <a:lumOff val="-9999"/>
              </a:schemeClr>
            </a:solidFill>
          </a:ln>
        </p:spPr>
        <p:txBody>
          <a:bodyPr lIns="45718" tIns="45718" rIns="45718" bIns="45718"/>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5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5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0"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p:nvPr>
        </p:nvSpPr>
        <p:spPr>
          <a:xfrm>
            <a:off x="213781" y="190499"/>
            <a:ext cx="12564537" cy="3302003"/>
          </a:xfrm>
          <a:prstGeom prst="rect">
            <a:avLst/>
          </a:prstGeom>
        </p:spPr>
        <p:txBody>
          <a:bodyPr/>
          <a:lstStyle>
            <a:lvl1pPr>
              <a:defRPr cap="all" spc="900" sz="6900">
                <a:solidFill>
                  <a:srgbClr val="03758E"/>
                </a:solidFill>
                <a:latin typeface="+mn-lt"/>
                <a:ea typeface="+mn-ea"/>
                <a:cs typeface="+mn-cs"/>
                <a:sym typeface="Helvetica"/>
              </a:defRPr>
            </a:lvl1pPr>
          </a:lstStyle>
          <a:p>
            <a:pPr/>
            <a:r>
              <a:t>The Brain Disease</a:t>
            </a:r>
          </a:p>
        </p:txBody>
      </p:sp>
      <p:sp>
        <p:nvSpPr>
          <p:cNvPr id="157" name="Shape 157"/>
          <p:cNvSpPr/>
          <p:nvPr/>
        </p:nvSpPr>
        <p:spPr>
          <a:xfrm>
            <a:off x="1286866" y="4706408"/>
            <a:ext cx="10160135" cy="3060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3500"/>
            </a:pPr>
            <a:r>
              <a:t>The hold </a:t>
            </a:r>
            <a:r>
              <a:t>that</a:t>
            </a:r>
            <a:r>
              <a:t> addiction has on our minds lies in what has been called our reptile brain. It results from cellular changes in midbrain nuclei like the nucleus accumbens and the superior tegmentum.</a:t>
            </a:r>
          </a:p>
          <a:p>
            <a:pPr>
              <a:defRPr sz="3500"/>
            </a:pPr>
            <a:r>
              <a:t>   </a:t>
            </a:r>
          </a:p>
          <a:p>
            <a:pPr>
              <a:defRPr sz="2600"/>
            </a:pPr>
            <a:r>
              <a:t>(Vaillant, 2012)</a:t>
            </a:r>
          </a:p>
        </p:txBody>
      </p:sp>
      <p:sp>
        <p:nvSpPr>
          <p:cNvPr id="158" name="Shape 158"/>
          <p:cNvSpPr/>
          <p:nvPr>
            <p:ph type="sldNum" sz="quarter" idx="4294967295"/>
          </p:nvPr>
        </p:nvSpPr>
        <p:spPr>
          <a:xfrm>
            <a:off x="6426148" y="9251950"/>
            <a:ext cx="139802"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159" name="image2.png"/>
          <p:cNvPicPr>
            <a:picLocks noChangeAspect="1"/>
          </p:cNvPicPr>
          <p:nvPr/>
        </p:nvPicPr>
        <p:blipFill>
          <a:blip r:embed="rId2">
            <a:extLst/>
          </a:blip>
          <a:stretch>
            <a:fillRect/>
          </a:stretch>
        </p:blipFill>
        <p:spPr>
          <a:xfrm>
            <a:off x="635000" y="8453880"/>
            <a:ext cx="2671604" cy="1151555"/>
          </a:xfrm>
          <a:prstGeom prst="rect">
            <a:avLst/>
          </a:prstGeom>
          <a:ln w="12700">
            <a:miter lim="400000"/>
          </a:ln>
        </p:spPr>
      </p:pic>
      <p:sp>
        <p:nvSpPr>
          <p:cNvPr id="160" name="Shape 160"/>
          <p:cNvSpPr/>
          <p:nvPr/>
        </p:nvSpPr>
        <p:spPr>
          <a:xfrm>
            <a:off x="5919785" y="4193843"/>
            <a:ext cx="1152528" cy="2"/>
          </a:xfrm>
          <a:prstGeom prst="line">
            <a:avLst/>
          </a:prstGeom>
          <a:ln w="88900">
            <a:solidFill>
              <a:schemeClr val="accent3">
                <a:lumOff val="-9999"/>
              </a:schemeClr>
            </a:solidFill>
          </a:ln>
        </p:spPr>
        <p:txBody>
          <a:bodyPr lIns="45718" tIns="45718" rIns="45718" bIns="45718"/>
          <a:lstStyle/>
          <a:p>
            <a:pPr/>
          </a:p>
        </p:txBody>
      </p:sp>
      <p:pic>
        <p:nvPicPr>
          <p:cNvPr id="161" name="image3.png"/>
          <p:cNvPicPr>
            <a:picLocks noChangeAspect="1"/>
          </p:cNvPicPr>
          <p:nvPr/>
        </p:nvPicPr>
        <p:blipFill>
          <a:blip r:embed="rId3">
            <a:extLst/>
          </a:blip>
          <a:stretch>
            <a:fillRect/>
          </a:stretch>
        </p:blipFill>
        <p:spPr>
          <a:xfrm>
            <a:off x="5701319" y="848610"/>
            <a:ext cx="1602163" cy="115155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57"/>
                                        </p:tgtEl>
                                        <p:attrNameLst>
                                          <p:attrName>style.visibility</p:attrName>
                                        </p:attrNameLst>
                                      </p:cBhvr>
                                      <p:to>
                                        <p:strVal val="visible"/>
                                      </p:to>
                                    </p:set>
                                    <p:anim calcmode="lin" valueType="num">
                                      <p:cBhvr>
                                        <p:cTn id="7" dur="1000" fill="hold"/>
                                        <p:tgtEl>
                                          <p:spTgt spid="157"/>
                                        </p:tgtEl>
                                        <p:attrNameLst>
                                          <p:attrName>ppt_x</p:attrName>
                                        </p:attrNameLst>
                                      </p:cBhvr>
                                      <p:tavLst>
                                        <p:tav tm="0">
                                          <p:val>
                                            <p:strVal val="0-#ppt_w/2"/>
                                          </p:val>
                                        </p:tav>
                                        <p:tav tm="100000">
                                          <p:val>
                                            <p:strVal val="#ppt_x"/>
                                          </p:val>
                                        </p:tav>
                                      </p:tavLst>
                                    </p:anim>
                                    <p:anim calcmode="lin" valueType="num">
                                      <p:cBhvr>
                                        <p:cTn id="8" dur="1000" fill="hold"/>
                                        <p:tgtEl>
                                          <p:spTgt spid="1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p:nvPr>
        </p:nvSpPr>
        <p:spPr>
          <a:xfrm>
            <a:off x="213781" y="190499"/>
            <a:ext cx="12564537" cy="3302003"/>
          </a:xfrm>
          <a:prstGeom prst="rect">
            <a:avLst/>
          </a:prstGeom>
        </p:spPr>
        <p:txBody>
          <a:bodyPr/>
          <a:lstStyle>
            <a:lvl1pPr>
              <a:defRPr cap="all" spc="900" sz="6900">
                <a:solidFill>
                  <a:srgbClr val="03758E"/>
                </a:solidFill>
                <a:latin typeface="+mn-lt"/>
                <a:ea typeface="+mn-ea"/>
                <a:cs typeface="+mn-cs"/>
                <a:sym typeface="Helvetica"/>
              </a:defRPr>
            </a:lvl1pPr>
          </a:lstStyle>
          <a:p>
            <a:pPr/>
            <a:r>
              <a:t>The Brain Disease</a:t>
            </a:r>
          </a:p>
        </p:txBody>
      </p:sp>
      <p:sp>
        <p:nvSpPr>
          <p:cNvPr id="164" name="Shape 164"/>
          <p:cNvSpPr/>
          <p:nvPr/>
        </p:nvSpPr>
        <p:spPr>
          <a:xfrm>
            <a:off x="1286865" y="4905374"/>
            <a:ext cx="10160136" cy="2933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3300"/>
            </a:pPr>
            <a:r>
              <a:t>Every disease has a disruption of normal cell activity as it’s basic cause.  </a:t>
            </a:r>
          </a:p>
          <a:p>
            <a:pPr>
              <a:defRPr sz="3300"/>
            </a:pPr>
            <a:r>
              <a:t>In addiction it takes place in the neurons and is called neurotransmitter dysregulation.</a:t>
            </a:r>
            <a:endParaRPr sz="2600"/>
          </a:p>
          <a:p>
            <a:pPr>
              <a:defRPr sz="3300"/>
            </a:pPr>
            <a:r>
              <a:t>  </a:t>
            </a:r>
            <a:r>
              <a:rPr sz="2600"/>
              <a:t>        </a:t>
            </a:r>
            <a:endParaRPr sz="2600"/>
          </a:p>
          <a:p>
            <a:pPr>
              <a:defRPr sz="2600"/>
            </a:pPr>
            <a:r>
              <a:t>(Erickson, 2007)</a:t>
            </a:r>
          </a:p>
        </p:txBody>
      </p:sp>
      <p:sp>
        <p:nvSpPr>
          <p:cNvPr id="165" name="Shape 165"/>
          <p:cNvSpPr/>
          <p:nvPr>
            <p:ph type="sldNum" sz="quarter" idx="4294967295"/>
          </p:nvPr>
        </p:nvSpPr>
        <p:spPr>
          <a:xfrm>
            <a:off x="6426148" y="9251950"/>
            <a:ext cx="139802"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166" name="image2.png"/>
          <p:cNvPicPr>
            <a:picLocks noChangeAspect="1"/>
          </p:cNvPicPr>
          <p:nvPr/>
        </p:nvPicPr>
        <p:blipFill>
          <a:blip r:embed="rId2">
            <a:extLst/>
          </a:blip>
          <a:stretch>
            <a:fillRect/>
          </a:stretch>
        </p:blipFill>
        <p:spPr>
          <a:xfrm>
            <a:off x="635000" y="8453880"/>
            <a:ext cx="2671604" cy="1151555"/>
          </a:xfrm>
          <a:prstGeom prst="rect">
            <a:avLst/>
          </a:prstGeom>
          <a:ln w="12700">
            <a:miter lim="400000"/>
          </a:ln>
        </p:spPr>
      </p:pic>
      <p:sp>
        <p:nvSpPr>
          <p:cNvPr id="167" name="Shape 167"/>
          <p:cNvSpPr/>
          <p:nvPr/>
        </p:nvSpPr>
        <p:spPr>
          <a:xfrm>
            <a:off x="5919785" y="4193842"/>
            <a:ext cx="1152528" cy="4"/>
          </a:xfrm>
          <a:prstGeom prst="line">
            <a:avLst/>
          </a:prstGeom>
          <a:ln w="88900">
            <a:solidFill>
              <a:schemeClr val="accent3">
                <a:lumOff val="-9999"/>
              </a:schemeClr>
            </a:solidFill>
          </a:ln>
        </p:spPr>
        <p:txBody>
          <a:bodyPr lIns="45718" tIns="45718" rIns="45718" bIns="45718"/>
          <a:lstStyle/>
          <a:p>
            <a:pPr/>
          </a:p>
        </p:txBody>
      </p:sp>
      <p:pic>
        <p:nvPicPr>
          <p:cNvPr id="168" name="image3.png"/>
          <p:cNvPicPr>
            <a:picLocks noChangeAspect="1"/>
          </p:cNvPicPr>
          <p:nvPr/>
        </p:nvPicPr>
        <p:blipFill>
          <a:blip r:embed="rId3">
            <a:extLst/>
          </a:blip>
          <a:stretch>
            <a:fillRect/>
          </a:stretch>
        </p:blipFill>
        <p:spPr>
          <a:xfrm>
            <a:off x="5701319" y="848610"/>
            <a:ext cx="1602163" cy="115155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p:nvPr>
        </p:nvSpPr>
        <p:spPr>
          <a:xfrm>
            <a:off x="213781" y="190499"/>
            <a:ext cx="12564537" cy="3302003"/>
          </a:xfrm>
          <a:prstGeom prst="rect">
            <a:avLst/>
          </a:prstGeom>
        </p:spPr>
        <p:txBody>
          <a:bodyPr/>
          <a:lstStyle>
            <a:lvl1pPr>
              <a:defRPr cap="all" spc="900" sz="6900">
                <a:solidFill>
                  <a:srgbClr val="03758E"/>
                </a:solidFill>
                <a:latin typeface="+mn-lt"/>
                <a:ea typeface="+mn-ea"/>
                <a:cs typeface="+mn-cs"/>
                <a:sym typeface="Helvetica"/>
              </a:defRPr>
            </a:lvl1pPr>
          </a:lstStyle>
          <a:p>
            <a:pPr/>
            <a:r>
              <a:t>The Brain Disease</a:t>
            </a:r>
          </a:p>
        </p:txBody>
      </p:sp>
      <p:sp>
        <p:nvSpPr>
          <p:cNvPr id="171" name="Shape 171"/>
          <p:cNvSpPr/>
          <p:nvPr/>
        </p:nvSpPr>
        <p:spPr>
          <a:xfrm>
            <a:off x="1415982" y="4895187"/>
            <a:ext cx="10160135" cy="254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3300"/>
            </a:pPr>
            <a:r>
              <a:t>Dependency is a neuro-chemical imbalance that involves the site known as the mesolimbic dopamine system or what we more commonly know as “the pleasure pathway” or “reward” system</a:t>
            </a:r>
          </a:p>
          <a:p>
            <a:pPr>
              <a:defRPr sz="3300"/>
            </a:pPr>
            <a:r>
              <a:t>                              </a:t>
            </a:r>
            <a:r>
              <a:rPr sz="2400"/>
              <a:t>(Erickson, 2007)</a:t>
            </a:r>
          </a:p>
        </p:txBody>
      </p:sp>
      <p:sp>
        <p:nvSpPr>
          <p:cNvPr id="172" name="Shape 172"/>
          <p:cNvSpPr/>
          <p:nvPr>
            <p:ph type="sldNum" sz="quarter" idx="4294967295"/>
          </p:nvPr>
        </p:nvSpPr>
        <p:spPr>
          <a:xfrm>
            <a:off x="6426148" y="9251950"/>
            <a:ext cx="139802"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173" name="image2.png"/>
          <p:cNvPicPr>
            <a:picLocks noChangeAspect="1"/>
          </p:cNvPicPr>
          <p:nvPr/>
        </p:nvPicPr>
        <p:blipFill>
          <a:blip r:embed="rId2">
            <a:extLst/>
          </a:blip>
          <a:stretch>
            <a:fillRect/>
          </a:stretch>
        </p:blipFill>
        <p:spPr>
          <a:xfrm>
            <a:off x="635000" y="8453880"/>
            <a:ext cx="2671604" cy="1151555"/>
          </a:xfrm>
          <a:prstGeom prst="rect">
            <a:avLst/>
          </a:prstGeom>
          <a:ln w="12700">
            <a:miter lim="400000"/>
          </a:ln>
        </p:spPr>
      </p:pic>
      <p:sp>
        <p:nvSpPr>
          <p:cNvPr id="174" name="Shape 174"/>
          <p:cNvSpPr/>
          <p:nvPr/>
        </p:nvSpPr>
        <p:spPr>
          <a:xfrm>
            <a:off x="5919785" y="4193842"/>
            <a:ext cx="1152528" cy="4"/>
          </a:xfrm>
          <a:prstGeom prst="line">
            <a:avLst/>
          </a:prstGeom>
          <a:ln w="88900">
            <a:solidFill>
              <a:schemeClr val="accent3">
                <a:lumOff val="-9999"/>
              </a:schemeClr>
            </a:solidFill>
          </a:ln>
        </p:spPr>
        <p:txBody>
          <a:bodyPr lIns="45718" tIns="45718" rIns="45718" bIns="45718"/>
          <a:lstStyle/>
          <a:p>
            <a:pPr/>
          </a:p>
        </p:txBody>
      </p:sp>
      <p:pic>
        <p:nvPicPr>
          <p:cNvPr id="175" name="image3.png"/>
          <p:cNvPicPr>
            <a:picLocks noChangeAspect="1"/>
          </p:cNvPicPr>
          <p:nvPr/>
        </p:nvPicPr>
        <p:blipFill>
          <a:blip r:embed="rId3">
            <a:extLst/>
          </a:blip>
          <a:stretch>
            <a:fillRect/>
          </a:stretch>
        </p:blipFill>
        <p:spPr>
          <a:xfrm>
            <a:off x="5701319" y="848610"/>
            <a:ext cx="1602163" cy="115155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71"/>
                                        </p:tgtEl>
                                        <p:attrNameLst>
                                          <p:attrName>style.visibility</p:attrName>
                                        </p:attrNameLst>
                                      </p:cBhvr>
                                      <p:to>
                                        <p:strVal val="visible"/>
                                      </p:to>
                                    </p:set>
                                    <p:anim calcmode="lin" valueType="num">
                                      <p:cBhvr>
                                        <p:cTn id="7" dur="1000" fill="hold"/>
                                        <p:tgtEl>
                                          <p:spTgt spid="171"/>
                                        </p:tgtEl>
                                        <p:attrNameLst>
                                          <p:attrName>ppt_x</p:attrName>
                                        </p:attrNameLst>
                                      </p:cBhvr>
                                      <p:tavLst>
                                        <p:tav tm="0">
                                          <p:val>
                                            <p:strVal val="0-#ppt_w/2"/>
                                          </p:val>
                                        </p:tav>
                                        <p:tav tm="100000">
                                          <p:val>
                                            <p:strVal val="#ppt_x"/>
                                          </p:val>
                                        </p:tav>
                                      </p:tavLst>
                                    </p:anim>
                                    <p:anim calcmode="lin" valueType="num">
                                      <p:cBhvr>
                                        <p:cTn id="8" dur="1000" fill="hold"/>
                                        <p:tgtEl>
                                          <p:spTgt spid="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image5.png"/>
          <p:cNvPicPr>
            <a:picLocks noChangeAspect="1"/>
          </p:cNvPicPr>
          <p:nvPr/>
        </p:nvPicPr>
        <p:blipFill>
          <a:blip r:embed="rId2">
            <a:extLst/>
          </a:blip>
          <a:stretch>
            <a:fillRect/>
          </a:stretch>
        </p:blipFill>
        <p:spPr>
          <a:xfrm>
            <a:off x="-288918" y="-1212679"/>
            <a:ext cx="13696324" cy="9673027"/>
          </a:xfrm>
          <a:prstGeom prst="rect">
            <a:avLst/>
          </a:prstGeom>
          <a:ln w="12700">
            <a:miter lim="400000"/>
          </a:ln>
        </p:spPr>
      </p:pic>
      <p:sp>
        <p:nvSpPr>
          <p:cNvPr id="178" name="Shape 178"/>
          <p:cNvSpPr/>
          <p:nvPr/>
        </p:nvSpPr>
        <p:spPr>
          <a:xfrm>
            <a:off x="-239596" y="1531285"/>
            <a:ext cx="13611095" cy="6130994"/>
          </a:xfrm>
          <a:prstGeom prst="rect">
            <a:avLst/>
          </a:prstGeom>
          <a:solidFill>
            <a:srgbClr val="02849A">
              <a:alpha val="69000"/>
            </a:srgbClr>
          </a:solidFill>
          <a:ln w="12700">
            <a:miter lim="400000"/>
          </a:ln>
        </p:spPr>
        <p:txBody>
          <a:bodyPr lIns="50800" tIns="50800" rIns="50800" bIns="50800"/>
          <a:lstStyle/>
          <a:p>
            <a:pPr algn="l" defTabSz="914400">
              <a:defRPr sz="2400">
                <a:latin typeface="Tahoma"/>
                <a:ea typeface="Tahoma"/>
                <a:cs typeface="Tahoma"/>
                <a:sym typeface="Tahoma"/>
              </a:defRPr>
            </a:pPr>
          </a:p>
        </p:txBody>
      </p:sp>
      <p:sp>
        <p:nvSpPr>
          <p:cNvPr id="179" name="Shape 179"/>
          <p:cNvSpPr/>
          <p:nvPr>
            <p:ph type="title"/>
          </p:nvPr>
        </p:nvSpPr>
        <p:spPr>
          <a:xfrm>
            <a:off x="-496282" y="221611"/>
            <a:ext cx="13683272" cy="3302005"/>
          </a:xfrm>
          <a:prstGeom prst="rect">
            <a:avLst/>
          </a:prstGeom>
        </p:spPr>
        <p:txBody>
          <a:bodyPr/>
          <a:lstStyle>
            <a:lvl1pPr>
              <a:defRPr b="1" cap="all" spc="600" sz="6100">
                <a:solidFill>
                  <a:srgbClr val="FFFFFF"/>
                </a:solidFill>
                <a:latin typeface="+mn-lt"/>
                <a:ea typeface="+mn-ea"/>
                <a:cs typeface="+mn-cs"/>
                <a:sym typeface="Helvetica"/>
              </a:defRPr>
            </a:lvl1pPr>
          </a:lstStyle>
          <a:p>
            <a:pPr/>
            <a:r>
              <a:t>Neurotransmitter Dysregulation</a:t>
            </a:r>
          </a:p>
        </p:txBody>
      </p:sp>
      <p:sp>
        <p:nvSpPr>
          <p:cNvPr id="180" name="Shape 180"/>
          <p:cNvSpPr/>
          <p:nvPr/>
        </p:nvSpPr>
        <p:spPr>
          <a:xfrm>
            <a:off x="723664" y="4845746"/>
            <a:ext cx="11954579" cy="2286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defRPr b="1" spc="300" sz="3000">
                <a:solidFill>
                  <a:srgbClr val="DDDDDD"/>
                </a:solidFill>
              </a:defRPr>
            </a:pPr>
            <a:r>
              <a:t>…is associated with the disease of chemical dependence and may be present at birth, be activated as a result of the use of addictive substances/behaviors or - more likely - both.</a:t>
            </a:r>
          </a:p>
          <a:p>
            <a:pPr algn="r">
              <a:defRPr b="1" spc="300" sz="3000">
                <a:solidFill>
                  <a:srgbClr val="DDDDDD"/>
                </a:solidFill>
              </a:defRPr>
            </a:pPr>
            <a:r>
              <a:t>(Erickson, 2007)</a:t>
            </a:r>
          </a:p>
        </p:txBody>
      </p:sp>
      <p:sp>
        <p:nvSpPr>
          <p:cNvPr id="181" name="Shape 181"/>
          <p:cNvSpPr/>
          <p:nvPr>
            <p:ph type="sldNum" sz="quarter" idx="4294967295"/>
          </p:nvPr>
        </p:nvSpPr>
        <p:spPr>
          <a:xfrm>
            <a:off x="6426150" y="9251950"/>
            <a:ext cx="139802"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182" name="image2.png"/>
          <p:cNvPicPr>
            <a:picLocks noChangeAspect="1"/>
          </p:cNvPicPr>
          <p:nvPr/>
        </p:nvPicPr>
        <p:blipFill>
          <a:blip r:embed="rId3">
            <a:extLst/>
          </a:blip>
          <a:stretch>
            <a:fillRect/>
          </a:stretch>
        </p:blipFill>
        <p:spPr>
          <a:xfrm>
            <a:off x="635000" y="8453880"/>
            <a:ext cx="2671604" cy="1151555"/>
          </a:xfrm>
          <a:prstGeom prst="rect">
            <a:avLst/>
          </a:prstGeom>
          <a:ln w="12700">
            <a:miter lim="400000"/>
          </a:ln>
        </p:spPr>
      </p:pic>
      <p:sp>
        <p:nvSpPr>
          <p:cNvPr id="183" name="Shape 183"/>
          <p:cNvSpPr/>
          <p:nvPr/>
        </p:nvSpPr>
        <p:spPr>
          <a:xfrm>
            <a:off x="5982980" y="4184680"/>
            <a:ext cx="1152528" cy="2"/>
          </a:xfrm>
          <a:prstGeom prst="line">
            <a:avLst/>
          </a:prstGeom>
          <a:ln w="88900">
            <a:solidFill>
              <a:srgbClr val="000000"/>
            </a:solidFill>
          </a:ln>
        </p:spPr>
        <p:txBody>
          <a:bodyPr lIns="45718" tIns="45718" rIns="45718" bIns="45718"/>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nvSpPr>
        <p:spPr>
          <a:xfrm>
            <a:off x="-309498" y="-56280"/>
            <a:ext cx="13611095" cy="10260191"/>
          </a:xfrm>
          <a:prstGeom prst="rect">
            <a:avLst/>
          </a:prstGeom>
          <a:solidFill>
            <a:srgbClr val="03758E">
              <a:alpha val="56000"/>
            </a:srgbClr>
          </a:solidFill>
          <a:ln w="12700">
            <a:miter lim="400000"/>
          </a:ln>
        </p:spPr>
        <p:txBody>
          <a:bodyPr lIns="50800" tIns="50800" rIns="50800" bIns="50800"/>
          <a:lstStyle/>
          <a:p>
            <a:pPr algn="l" defTabSz="914400">
              <a:defRPr sz="2400">
                <a:latin typeface="Tahoma"/>
                <a:ea typeface="Tahoma"/>
                <a:cs typeface="Tahoma"/>
                <a:sym typeface="Tahoma"/>
              </a:defRPr>
            </a:pPr>
          </a:p>
        </p:txBody>
      </p:sp>
      <p:sp>
        <p:nvSpPr>
          <p:cNvPr id="186" name="Shape 186"/>
          <p:cNvSpPr/>
          <p:nvPr/>
        </p:nvSpPr>
        <p:spPr>
          <a:xfrm>
            <a:off x="882286" y="7453841"/>
            <a:ext cx="11227527"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b="1" cap="all" sz="4000">
                <a:solidFill>
                  <a:srgbClr val="FFC000"/>
                </a:solidFill>
              </a:defRPr>
            </a:lvl1pPr>
          </a:lstStyle>
          <a:p>
            <a:pPr/>
            <a:r>
              <a:t>People don’t know they are becoming addicted until it is too late!</a:t>
            </a:r>
          </a:p>
        </p:txBody>
      </p:sp>
      <p:sp>
        <p:nvSpPr>
          <p:cNvPr id="187" name="Shape 187"/>
          <p:cNvSpPr/>
          <p:nvPr>
            <p:ph type="sldNum" sz="quarter" idx="4294967295"/>
          </p:nvPr>
        </p:nvSpPr>
        <p:spPr>
          <a:xfrm>
            <a:off x="6426150" y="9251950"/>
            <a:ext cx="139802" cy="279400"/>
          </a:xfrm>
          <a:prstGeom prst="rect">
            <a:avLst/>
          </a:prstGeom>
          <a:extLst>
            <a:ext uri="{C572A759-6A51-4108-AA02-DFA0A04FC94B}">
              <ma14:wrappingTextBoxFlag xmlns:ma14="http://schemas.microsoft.com/office/mac/drawingml/2011/main" val="1"/>
            </a:ext>
          </a:extLst>
        </p:spPr>
        <p:txBody>
          <a:bodyPr lIns="0" tIns="0" rIns="0" bIns="0" anchor="t">
            <a:normAutofit fontScale="100000" lnSpcReduction="0"/>
          </a:bodyPr>
          <a:lstStyle>
            <a:lvl1pPr algn="ctr">
              <a:defRPr sz="1800"/>
            </a:lvl1pPr>
          </a:lstStyle>
          <a:p>
            <a:pPr/>
            <a:fld id="{86CB4B4D-7CA3-9044-876B-883B54F8677D}" type="slidenum"/>
          </a:p>
        </p:txBody>
      </p:sp>
      <p:pic>
        <p:nvPicPr>
          <p:cNvPr id="188" name="image6.gif"/>
          <p:cNvPicPr>
            <a:picLocks noChangeAspect="0"/>
          </p:cNvPicPr>
          <p:nvPr/>
        </p:nvPicPr>
        <p:blipFill>
          <a:blip r:embed="rId2">
            <a:extLst/>
          </a:blip>
          <a:stretch>
            <a:fillRect/>
          </a:stretch>
        </p:blipFill>
        <p:spPr>
          <a:xfrm>
            <a:off x="4165598" y="3979950"/>
            <a:ext cx="4064002" cy="3048002"/>
          </a:xfrm>
          <a:prstGeom prst="rect">
            <a:avLst/>
          </a:prstGeom>
          <a:ln w="12700">
            <a:miter lim="400000"/>
          </a:ln>
        </p:spPr>
      </p:pic>
      <p:sp>
        <p:nvSpPr>
          <p:cNvPr id="189" name="Shape 189"/>
          <p:cNvSpPr/>
          <p:nvPr/>
        </p:nvSpPr>
        <p:spPr>
          <a:xfrm>
            <a:off x="1161819" y="1014061"/>
            <a:ext cx="10681162"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cap="all" spc="400" sz="4000">
                <a:solidFill>
                  <a:srgbClr val="FFFFFF"/>
                </a:solidFill>
              </a:defRPr>
            </a:pPr>
            <a:r>
              <a:t>Because so much of what is happening in addiction is taking place below the </a:t>
            </a:r>
            <a:r>
              <a:rPr>
                <a:solidFill>
                  <a:srgbClr val="000000"/>
                </a:solidFill>
              </a:rPr>
              <a:t>neocortex</a:t>
            </a:r>
            <a:r>
              <a:t> and </a:t>
            </a:r>
            <a:r>
              <a:rPr>
                <a:solidFill>
                  <a:srgbClr val="000000"/>
                </a:solidFill>
              </a:rPr>
              <a:t>consciousness</a:t>
            </a:r>
          </a:p>
        </p:txBody>
      </p:sp>
      <p:pic>
        <p:nvPicPr>
          <p:cNvPr id="190" name="image2.png"/>
          <p:cNvPicPr>
            <a:picLocks noChangeAspect="1"/>
          </p:cNvPicPr>
          <p:nvPr/>
        </p:nvPicPr>
        <p:blipFill>
          <a:blip r:embed="rId3">
            <a:extLst/>
          </a:blip>
          <a:stretch>
            <a:fillRect/>
          </a:stretch>
        </p:blipFill>
        <p:spPr>
          <a:xfrm>
            <a:off x="635000" y="8453880"/>
            <a:ext cx="2671604" cy="1151555"/>
          </a:xfrm>
          <a:prstGeom prst="rect">
            <a:avLst/>
          </a:prstGeom>
          <a:ln w="12700">
            <a:miter lim="400000"/>
          </a:ln>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