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8" r:id="rId1"/>
  </p:sldMasterIdLst>
  <p:notesMasterIdLst>
    <p:notesMasterId r:id="rId56"/>
  </p:notesMasterIdLst>
  <p:handoutMasterIdLst>
    <p:handoutMasterId r:id="rId57"/>
  </p:handoutMasterIdLst>
  <p:sldIdLst>
    <p:sldId id="256" r:id="rId2"/>
    <p:sldId id="257" r:id="rId3"/>
    <p:sldId id="258" r:id="rId4"/>
    <p:sldId id="259" r:id="rId5"/>
    <p:sldId id="260" r:id="rId6"/>
    <p:sldId id="261" r:id="rId7"/>
    <p:sldId id="262" r:id="rId8"/>
    <p:sldId id="275" r:id="rId9"/>
    <p:sldId id="277" r:id="rId10"/>
    <p:sldId id="278" r:id="rId11"/>
    <p:sldId id="279" r:id="rId12"/>
    <p:sldId id="280" r:id="rId13"/>
    <p:sldId id="263" r:id="rId14"/>
    <p:sldId id="264" r:id="rId15"/>
    <p:sldId id="266" r:id="rId16"/>
    <p:sldId id="268" r:id="rId17"/>
    <p:sldId id="270" r:id="rId18"/>
    <p:sldId id="272" r:id="rId19"/>
    <p:sldId id="273" r:id="rId20"/>
    <p:sldId id="274" r:id="rId21"/>
    <p:sldId id="281" r:id="rId22"/>
    <p:sldId id="282" r:id="rId23"/>
    <p:sldId id="283" r:id="rId24"/>
    <p:sldId id="284" r:id="rId25"/>
    <p:sldId id="286" r:id="rId26"/>
    <p:sldId id="285" r:id="rId27"/>
    <p:sldId id="287" r:id="rId28"/>
    <p:sldId id="288" r:id="rId29"/>
    <p:sldId id="295" r:id="rId30"/>
    <p:sldId id="289" r:id="rId31"/>
    <p:sldId id="290" r:id="rId32"/>
    <p:sldId id="291" r:id="rId33"/>
    <p:sldId id="292" r:id="rId34"/>
    <p:sldId id="293" r:id="rId35"/>
    <p:sldId id="294" r:id="rId36"/>
    <p:sldId id="296" r:id="rId37"/>
    <p:sldId id="297" r:id="rId38"/>
    <p:sldId id="298" r:id="rId39"/>
    <p:sldId id="299" r:id="rId40"/>
    <p:sldId id="300" r:id="rId41"/>
    <p:sldId id="302" r:id="rId42"/>
    <p:sldId id="303" r:id="rId43"/>
    <p:sldId id="304" r:id="rId44"/>
    <p:sldId id="305" r:id="rId45"/>
    <p:sldId id="306" r:id="rId46"/>
    <p:sldId id="307" r:id="rId47"/>
    <p:sldId id="308" r:id="rId48"/>
    <p:sldId id="309" r:id="rId49"/>
    <p:sldId id="310" r:id="rId50"/>
    <p:sldId id="311" r:id="rId51"/>
    <p:sldId id="313" r:id="rId52"/>
    <p:sldId id="312" r:id="rId53"/>
    <p:sldId id="314" r:id="rId54"/>
    <p:sldId id="301"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416"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3A1CF4-AF5F-9F43-BD5C-E7BDE483F576}" type="datetimeFigureOut">
              <a:rPr lang="en-US" smtClean="0"/>
              <a:t>5/12/16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A3FBB7-A1A4-3646-A71A-3AA3CF0DB706}" type="slidenum">
              <a:rPr lang="en-US" smtClean="0"/>
              <a:t>‹#›</a:t>
            </a:fld>
            <a:endParaRPr lang="en-US"/>
          </a:p>
        </p:txBody>
      </p:sp>
    </p:spTree>
    <p:extLst>
      <p:ext uri="{BB962C8B-B14F-4D97-AF65-F5344CB8AC3E}">
        <p14:creationId xmlns:p14="http://schemas.microsoft.com/office/powerpoint/2010/main" val="2672390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E3DFF6-FB28-FD4A-9A9C-8BB67D0390E0}" type="datetimeFigureOut">
              <a:rPr lang="en-US" smtClean="0"/>
              <a:t>5/12/16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304C0F-5F27-A346-8852-7F02B5A25F8A}" type="slidenum">
              <a:rPr lang="en-US" smtClean="0"/>
              <a:t>‹#›</a:t>
            </a:fld>
            <a:endParaRPr lang="en-US"/>
          </a:p>
        </p:txBody>
      </p:sp>
    </p:spTree>
    <p:extLst>
      <p:ext uri="{BB962C8B-B14F-4D97-AF65-F5344CB8AC3E}">
        <p14:creationId xmlns:p14="http://schemas.microsoft.com/office/powerpoint/2010/main" val="2290829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304C0F-5F27-A346-8852-7F02B5A25F8A}" type="slidenum">
              <a:rPr lang="en-US" smtClean="0"/>
              <a:t>14</a:t>
            </a:fld>
            <a:endParaRPr lang="en-US"/>
          </a:p>
        </p:txBody>
      </p:sp>
    </p:spTree>
    <p:extLst>
      <p:ext uri="{BB962C8B-B14F-4D97-AF65-F5344CB8AC3E}">
        <p14:creationId xmlns:p14="http://schemas.microsoft.com/office/powerpoint/2010/main" val="42356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30C7CA-0EC1-8F42-8B21-34FEF26DAC08}" type="slidenum">
              <a:rPr lang="en-US" sz="1200"/>
              <a:pPr/>
              <a:t>15</a:t>
            </a:fld>
            <a:endParaRPr lang="en-US" sz="1200"/>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D34F3F-AA67-E048-BB0E-DF6988A022AE}" type="slidenum">
              <a:rPr lang="en-US" sz="1200"/>
              <a:pPr/>
              <a:t>16</a:t>
            </a:fld>
            <a:endParaRPr lang="en-US" sz="1200"/>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99BFFC-E08B-214D-843A-7D7737A0506A}" type="slidenum">
              <a:rPr lang="en-US" sz="1200"/>
              <a:pPr/>
              <a:t>17</a:t>
            </a:fld>
            <a:endParaRPr lang="en-US" sz="1200"/>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4ED414-0071-0D4F-A169-6CA182D91947}" type="slidenum">
              <a:rPr lang="en-US" sz="1200"/>
              <a:pPr/>
              <a:t>18</a:t>
            </a:fld>
            <a:endParaRPr lang="en-US" sz="1200"/>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14FB-3A60-AD40-AA8B-3658A3CDCBE2}" type="slidenum">
              <a:rPr lang="en-US" sz="1200"/>
              <a:pPr/>
              <a:t>20</a:t>
            </a:fld>
            <a:endParaRPr lang="en-US" sz="1200"/>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F6A612-47C9-A94B-B691-72F180C22A46}" type="datetime1">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50594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B322C-83A2-7E42-BDEA-F075701F6690}" type="datetime1">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4735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D91DE-6BDC-8F4D-B0AE-D41A749338CB}" type="datetime1">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249560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4239FE7-2FD3-B347-8427-5378D046EDD5}" type="datetime1">
              <a:rPr lang="en-US" smtClean="0"/>
              <a:t>5/12/16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418D5-D1E7-0E45-A244-66746F7EDC86}" type="slidenum">
              <a:rPr lang="en-US"/>
              <a:pPr>
                <a:defRPr/>
              </a:pPr>
              <a:t>‹#›</a:t>
            </a:fld>
            <a:endParaRPr lang="en-US"/>
          </a:p>
        </p:txBody>
      </p:sp>
    </p:spTree>
    <p:extLst>
      <p:ext uri="{BB962C8B-B14F-4D97-AF65-F5344CB8AC3E}">
        <p14:creationId xmlns:p14="http://schemas.microsoft.com/office/powerpoint/2010/main" val="296795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C59000-88A8-E642-9740-244B6661B95C}" type="datetime1">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204581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23FF4-2EAC-9346-A4E5-03CAF72BCCF0}" type="datetime1">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7028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F2A1BF-45E5-0B47-B53E-AEAB4EA1C8F9}" type="datetime1">
              <a:rPr lang="en-US" smtClean="0"/>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100333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F329DC-3333-9B49-BAB2-C641A8187EE5}" type="datetime1">
              <a:rPr lang="en-US" smtClean="0"/>
              <a:t>5/12/16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238112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DBBE4-B9DF-A54B-8797-1CBD22CEDF64}" type="datetime1">
              <a:rPr lang="en-US" smtClean="0"/>
              <a:t>5/12/16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373790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2A486-DD3C-3B47-BD25-A0059A83E24B}" type="datetime1">
              <a:rPr lang="en-US" smtClean="0"/>
              <a:t>5/12/16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343182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8C51F-FBEF-8E49-8927-5D315F0CA621}" type="datetime1">
              <a:rPr lang="en-US" smtClean="0"/>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325389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49E89-EFFF-8D4A-B2A4-5E1D25D1B235}" type="datetime1">
              <a:rPr lang="en-US" smtClean="0"/>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177B-0515-8D47-86BB-80A1131CCBBD}" type="slidenum">
              <a:rPr lang="en-US" smtClean="0"/>
              <a:t>‹#›</a:t>
            </a:fld>
            <a:endParaRPr lang="en-US"/>
          </a:p>
        </p:txBody>
      </p:sp>
    </p:spTree>
    <p:extLst>
      <p:ext uri="{BB962C8B-B14F-4D97-AF65-F5344CB8AC3E}">
        <p14:creationId xmlns:p14="http://schemas.microsoft.com/office/powerpoint/2010/main" val="41661042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476F3-8AFC-D64A-9F87-083FC133978B}" type="datetime1">
              <a:rPr lang="en-US" smtClean="0"/>
              <a:t>5/12/16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8177B-0515-8D47-86BB-80A1131CCBBD}" type="slidenum">
              <a:rPr lang="en-US" smtClean="0"/>
              <a:t>‹#›</a:t>
            </a:fld>
            <a:endParaRPr lang="en-US"/>
          </a:p>
        </p:txBody>
      </p:sp>
    </p:spTree>
    <p:extLst>
      <p:ext uri="{BB962C8B-B14F-4D97-AF65-F5344CB8AC3E}">
        <p14:creationId xmlns:p14="http://schemas.microsoft.com/office/powerpoint/2010/main" val="2181889524"/>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elehealth.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ct.org/christian-hageseth-iii-charged-with-felon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practice-legacy.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hyperlink" Target="http://www.e-psychologist.org/index.iml?mdl=exam/Exams.mdl&amp;Exam_ID=33"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2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2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95"/>
            <a:ext cx="7772400" cy="1470025"/>
          </a:xfrm>
        </p:spPr>
        <p:txBody>
          <a:bodyPr/>
          <a:lstStyle/>
          <a:p>
            <a:r>
              <a:rPr lang="en-US" b="1" dirty="0" smtClean="0">
                <a:solidFill>
                  <a:srgbClr val="953735"/>
                </a:solidFill>
              </a:rPr>
              <a:t>What Goes Around……</a:t>
            </a:r>
            <a:endParaRPr lang="en-US" b="1" dirty="0">
              <a:solidFill>
                <a:srgbClr val="953735"/>
              </a:solidFill>
            </a:endParaRPr>
          </a:p>
        </p:txBody>
      </p:sp>
      <p:sp>
        <p:nvSpPr>
          <p:cNvPr id="3" name="Subtitle 2"/>
          <p:cNvSpPr>
            <a:spLocks noGrp="1"/>
          </p:cNvSpPr>
          <p:nvPr>
            <p:ph type="subTitle" idx="1"/>
          </p:nvPr>
        </p:nvSpPr>
        <p:spPr>
          <a:xfrm>
            <a:off x="2590800" y="1012360"/>
            <a:ext cx="6400800" cy="1752600"/>
          </a:xfrm>
        </p:spPr>
        <p:txBody>
          <a:bodyPr>
            <a:noAutofit/>
          </a:bodyPr>
          <a:lstStyle/>
          <a:p>
            <a:endParaRPr lang="en-US" sz="4400" dirty="0" smtClean="0">
              <a:solidFill>
                <a:schemeClr val="tx1"/>
              </a:solidFill>
            </a:endParaRPr>
          </a:p>
          <a:p>
            <a:r>
              <a:rPr lang="en-US" sz="4400" b="1" dirty="0" smtClean="0">
                <a:solidFill>
                  <a:srgbClr val="953735"/>
                </a:solidFill>
              </a:rPr>
              <a:t>Law &amp; Ethics 2016-17</a:t>
            </a:r>
            <a:endParaRPr lang="en-US" sz="3600" b="1" dirty="0" smtClean="0">
              <a:solidFill>
                <a:srgbClr val="953735"/>
              </a:solidFill>
            </a:endParaRPr>
          </a:p>
          <a:p>
            <a:endParaRPr lang="en-US" sz="3600" b="1" dirty="0" smtClean="0">
              <a:solidFill>
                <a:srgbClr val="953735"/>
              </a:solidFill>
            </a:endParaRPr>
          </a:p>
          <a:p>
            <a:pPr marL="514350" indent="-514350">
              <a:buAutoNum type="alphaUcPeriod"/>
            </a:pPr>
            <a:r>
              <a:rPr lang="en-US" sz="4000" b="1" dirty="0" smtClean="0">
                <a:solidFill>
                  <a:srgbClr val="953735"/>
                </a:solidFill>
              </a:rPr>
              <a:t> Steven Frankel, Ph.D., J.D.</a:t>
            </a:r>
          </a:p>
          <a:p>
            <a:r>
              <a:rPr lang="en-US" sz="4000" b="1" dirty="0" smtClean="0">
                <a:solidFill>
                  <a:srgbClr val="953735"/>
                </a:solidFill>
              </a:rPr>
              <a:t>Clinical Prof. of Psychology, USC</a:t>
            </a:r>
          </a:p>
          <a:p>
            <a:r>
              <a:rPr lang="en-US" sz="4000" b="1" dirty="0" smtClean="0">
                <a:solidFill>
                  <a:srgbClr val="953735"/>
                </a:solidFill>
              </a:rPr>
              <a:t>ABPP Certified (Clinical &amp; </a:t>
            </a:r>
            <a:r>
              <a:rPr lang="en-US" sz="4000" b="1" smtClean="0">
                <a:solidFill>
                  <a:srgbClr val="953735"/>
                </a:solidFill>
              </a:rPr>
              <a:t>Forensic Psychology)</a:t>
            </a:r>
            <a:endParaRPr lang="en-US" sz="4000" b="1" dirty="0">
              <a:solidFill>
                <a:srgbClr val="953735"/>
              </a:solidFill>
            </a:endParaRPr>
          </a:p>
          <a:p>
            <a:endParaRPr lang="en-US" sz="3600" dirty="0">
              <a:solidFill>
                <a:schemeClr val="tx1"/>
              </a:solidFill>
            </a:endParaRPr>
          </a:p>
        </p:txBody>
      </p:sp>
      <p:pic>
        <p:nvPicPr>
          <p:cNvPr id="4" name="Picture 3"/>
          <p:cNvPicPr>
            <a:picLocks noChangeAspect="1"/>
          </p:cNvPicPr>
          <p:nvPr/>
        </p:nvPicPr>
        <p:blipFill>
          <a:blip r:embed="rId2"/>
          <a:stretch>
            <a:fillRect/>
          </a:stretch>
        </p:blipFill>
        <p:spPr>
          <a:xfrm>
            <a:off x="274350" y="1192723"/>
            <a:ext cx="2570450" cy="1927837"/>
          </a:xfrm>
          <a:prstGeom prst="rect">
            <a:avLst/>
          </a:prstGeom>
        </p:spPr>
      </p:pic>
      <p:sp>
        <p:nvSpPr>
          <p:cNvPr id="5" name="Slide Number Placeholder 4"/>
          <p:cNvSpPr>
            <a:spLocks noGrp="1"/>
          </p:cNvSpPr>
          <p:nvPr>
            <p:ph type="sldNum" sz="quarter" idx="12"/>
          </p:nvPr>
        </p:nvSpPr>
        <p:spPr/>
        <p:txBody>
          <a:bodyPr/>
          <a:lstStyle/>
          <a:p>
            <a:fld id="{93E4AAA4-6363-4581-962D-1ACCC2D600C5}" type="slidenum">
              <a:rPr lang="en-US" smtClean="0"/>
              <a:t>1</a:t>
            </a:fld>
            <a:endParaRPr lang="en-US"/>
          </a:p>
        </p:txBody>
      </p:sp>
    </p:spTree>
    <p:extLst>
      <p:ext uri="{BB962C8B-B14F-4D97-AF65-F5344CB8AC3E}">
        <p14:creationId xmlns:p14="http://schemas.microsoft.com/office/powerpoint/2010/main" val="23204905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Available Platforms</a:t>
            </a:r>
            <a:endParaRPr lang="en-US" b="1" dirty="0">
              <a:solidFill>
                <a:srgbClr val="953735"/>
              </a:solidFill>
            </a:endParaRPr>
          </a:p>
        </p:txBody>
      </p:sp>
      <p:sp>
        <p:nvSpPr>
          <p:cNvPr id="3" name="Content Placeholder 2"/>
          <p:cNvSpPr>
            <a:spLocks noGrp="1"/>
          </p:cNvSpPr>
          <p:nvPr>
            <p:ph idx="1"/>
          </p:nvPr>
        </p:nvSpPr>
        <p:spPr/>
        <p:txBody>
          <a:bodyPr>
            <a:normAutofit lnSpcReduction="10000"/>
          </a:bodyPr>
          <a:lstStyle/>
          <a:p>
            <a:pPr marL="0" indent="0">
              <a:buNone/>
            </a:pPr>
            <a:r>
              <a:rPr lang="en-US" sz="4000" b="1" dirty="0" smtClean="0">
                <a:solidFill>
                  <a:srgbClr val="953735"/>
                </a:solidFill>
              </a:rPr>
              <a:t>               </a:t>
            </a:r>
            <a:r>
              <a:rPr lang="en-US" sz="4000" b="1" dirty="0" smtClean="0">
                <a:solidFill>
                  <a:srgbClr val="953735"/>
                </a:solidFill>
                <a:hlinkClick r:id="rId2"/>
              </a:rPr>
              <a:t>www.Telehealth.org</a:t>
            </a:r>
            <a:endParaRPr lang="en-US" sz="4000" b="1" dirty="0" smtClean="0">
              <a:solidFill>
                <a:srgbClr val="953735"/>
              </a:solidFill>
            </a:endParaRPr>
          </a:p>
          <a:p>
            <a:pPr marL="0" indent="0" algn="ctr">
              <a:buNone/>
            </a:pPr>
            <a:r>
              <a:rPr lang="en-US" sz="4000" b="1" dirty="0" smtClean="0">
                <a:solidFill>
                  <a:srgbClr val="953735"/>
                </a:solidFill>
              </a:rPr>
              <a:t>Has listings of companies that purport</a:t>
            </a:r>
          </a:p>
          <a:p>
            <a:pPr marL="0" indent="0" algn="ctr">
              <a:buNone/>
            </a:pPr>
            <a:r>
              <a:rPr lang="en-US" sz="4000" b="1" dirty="0" smtClean="0">
                <a:solidFill>
                  <a:srgbClr val="953735"/>
                </a:solidFill>
              </a:rPr>
              <a:t>to offer HIPAA-Compliant platforms </a:t>
            </a:r>
          </a:p>
          <a:p>
            <a:pPr marL="0" indent="0" algn="ctr">
              <a:buNone/>
            </a:pPr>
            <a:r>
              <a:rPr lang="en-US" sz="4000" b="1" dirty="0">
                <a:solidFill>
                  <a:srgbClr val="953735"/>
                </a:solidFill>
              </a:rPr>
              <a:t>f</a:t>
            </a:r>
            <a:r>
              <a:rPr lang="en-US" sz="4000" b="1" dirty="0" smtClean="0">
                <a:solidFill>
                  <a:srgbClr val="953735"/>
                </a:solidFill>
              </a:rPr>
              <a:t>or transmission, with encryption for</a:t>
            </a:r>
          </a:p>
          <a:p>
            <a:pPr marL="0" indent="0" algn="ctr">
              <a:buNone/>
            </a:pPr>
            <a:r>
              <a:rPr lang="en-US" sz="4000" b="1" dirty="0">
                <a:solidFill>
                  <a:srgbClr val="953735"/>
                </a:solidFill>
              </a:rPr>
              <a:t>p</a:t>
            </a:r>
            <a:r>
              <a:rPr lang="en-US" sz="4000" b="1" dirty="0" smtClean="0">
                <a:solidFill>
                  <a:srgbClr val="953735"/>
                </a:solidFill>
              </a:rPr>
              <a:t>rivacy protection concerns, and HIPAA Business Associate Agreements</a:t>
            </a:r>
            <a:endParaRPr lang="en-US" sz="4000" b="1"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10</a:t>
            </a:fld>
            <a:endParaRPr lang="en-US"/>
          </a:p>
        </p:txBody>
      </p:sp>
    </p:spTree>
    <p:extLst>
      <p:ext uri="{BB962C8B-B14F-4D97-AF65-F5344CB8AC3E}">
        <p14:creationId xmlns:p14="http://schemas.microsoft.com/office/powerpoint/2010/main" val="120097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Legal Problems for </a:t>
            </a:r>
            <a:r>
              <a:rPr lang="en-US" b="1" dirty="0" err="1" smtClean="0">
                <a:solidFill>
                  <a:srgbClr val="953735"/>
                </a:solidFill>
              </a:rPr>
              <a:t>Telehealth</a:t>
            </a:r>
            <a:endParaRPr lang="en-US" b="1" dirty="0">
              <a:solidFill>
                <a:srgbClr val="953735"/>
              </a:solidFill>
            </a:endParaRPr>
          </a:p>
        </p:txBody>
      </p:sp>
      <p:sp>
        <p:nvSpPr>
          <p:cNvPr id="3" name="Content Placeholder 2"/>
          <p:cNvSpPr>
            <a:spLocks noGrp="1"/>
          </p:cNvSpPr>
          <p:nvPr>
            <p:ph idx="1"/>
          </p:nvPr>
        </p:nvSpPr>
        <p:spPr>
          <a:xfrm>
            <a:off x="482600" y="1830387"/>
            <a:ext cx="8229600" cy="4525963"/>
          </a:xfrm>
        </p:spPr>
        <p:txBody>
          <a:bodyPr/>
          <a:lstStyle/>
          <a:p>
            <a:pPr marL="0" indent="0">
              <a:buNone/>
            </a:pPr>
            <a:r>
              <a:rPr lang="en-US" b="1" u="sng" dirty="0" smtClean="0">
                <a:solidFill>
                  <a:srgbClr val="953735"/>
                </a:solidFill>
              </a:rPr>
              <a:t>Example:</a:t>
            </a:r>
            <a:endParaRPr lang="en-US" b="1" u="sng" dirty="0">
              <a:solidFill>
                <a:srgbClr val="953735"/>
              </a:solidFill>
            </a:endParaRPr>
          </a:p>
          <a:p>
            <a:pPr marL="0" indent="0">
              <a:buNone/>
            </a:pPr>
            <a:r>
              <a:rPr lang="en-US" b="1" u="sng" dirty="0" smtClean="0">
                <a:solidFill>
                  <a:srgbClr val="953735"/>
                </a:solidFill>
              </a:rPr>
              <a:t>Texas physician wrongfully prescribes anti-depressant medication to California 19 year-old – who commits suicide….</a:t>
            </a:r>
          </a:p>
          <a:p>
            <a:pPr marL="0" indent="0">
              <a:buNone/>
            </a:pPr>
            <a:endParaRPr lang="en-US" b="1" u="sng" dirty="0" smtClean="0">
              <a:solidFill>
                <a:srgbClr val="953735"/>
              </a:solidFill>
            </a:endParaRPr>
          </a:p>
          <a:p>
            <a:pPr marL="0" indent="0">
              <a:buNone/>
            </a:pPr>
            <a:r>
              <a:rPr lang="en-US" b="1" u="sng" dirty="0" smtClean="0">
                <a:solidFill>
                  <a:srgbClr val="953735"/>
                </a:solidFill>
                <a:hlinkClick r:id="rId2"/>
              </a:rPr>
              <a:t>www.ect.org</a:t>
            </a:r>
            <a:r>
              <a:rPr lang="en-US" b="1" u="sng" dirty="0">
                <a:solidFill>
                  <a:srgbClr val="953735"/>
                </a:solidFill>
                <a:hlinkClick r:id="rId2"/>
              </a:rPr>
              <a:t>/christian-hageseth-iii-charged-with-</a:t>
            </a:r>
            <a:r>
              <a:rPr lang="en-US" b="1" u="sng" dirty="0" smtClean="0">
                <a:solidFill>
                  <a:srgbClr val="953735"/>
                </a:solidFill>
                <a:hlinkClick r:id="rId2"/>
              </a:rPr>
              <a:t>felony</a:t>
            </a:r>
            <a:endParaRPr lang="en-US" b="1" u="sng" dirty="0" smtClean="0">
              <a:solidFill>
                <a:srgbClr val="953735"/>
              </a:solidFill>
            </a:endParaRPr>
          </a:p>
          <a:p>
            <a:pPr marL="0" indent="0">
              <a:buNone/>
            </a:pPr>
            <a:endParaRPr lang="en-US"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11</a:t>
            </a:fld>
            <a:endParaRPr lang="en-US"/>
          </a:p>
        </p:txBody>
      </p:sp>
    </p:spTree>
    <p:extLst>
      <p:ext uri="{BB962C8B-B14F-4D97-AF65-F5344CB8AC3E}">
        <p14:creationId xmlns:p14="http://schemas.microsoft.com/office/powerpoint/2010/main" val="135000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Legal Problems for </a:t>
            </a:r>
            <a:r>
              <a:rPr lang="en-US" b="1" dirty="0" err="1" smtClean="0">
                <a:solidFill>
                  <a:srgbClr val="953735"/>
                </a:solidFill>
              </a:rPr>
              <a:t>Telehealth</a:t>
            </a:r>
            <a:endParaRPr lang="en-US" b="1" dirty="0">
              <a:solidFill>
                <a:srgbClr val="953735"/>
              </a:solidFill>
            </a:endParaRPr>
          </a:p>
        </p:txBody>
      </p:sp>
      <p:sp>
        <p:nvSpPr>
          <p:cNvPr id="3" name="Content Placeholder 2"/>
          <p:cNvSpPr>
            <a:spLocks noGrp="1"/>
          </p:cNvSpPr>
          <p:nvPr>
            <p:ph idx="1"/>
          </p:nvPr>
        </p:nvSpPr>
        <p:spPr>
          <a:xfrm>
            <a:off x="482600" y="1830387"/>
            <a:ext cx="8229600" cy="4525963"/>
          </a:xfrm>
        </p:spPr>
        <p:txBody>
          <a:bodyPr/>
          <a:lstStyle/>
          <a:p>
            <a:pPr marL="0" indent="0">
              <a:buNone/>
            </a:pPr>
            <a:r>
              <a:rPr lang="en-US" b="1" dirty="0" smtClean="0">
                <a:solidFill>
                  <a:srgbClr val="953735"/>
                </a:solidFill>
              </a:rPr>
              <a:t>What</a:t>
            </a:r>
            <a:r>
              <a:rPr lang="fr-FR" b="1" dirty="0" smtClean="0">
                <a:solidFill>
                  <a:srgbClr val="953735"/>
                </a:solidFill>
              </a:rPr>
              <a:t>’</a:t>
            </a:r>
            <a:r>
              <a:rPr lang="en-US" b="1" dirty="0" smtClean="0">
                <a:solidFill>
                  <a:srgbClr val="953735"/>
                </a:solidFill>
              </a:rPr>
              <a:t>s the likelihood that you will have a legal action against you, for either/both of: </a:t>
            </a:r>
          </a:p>
          <a:p>
            <a:pPr marL="0" indent="0">
              <a:buNone/>
            </a:pPr>
            <a:endParaRPr lang="en-US" b="1" dirty="0" smtClean="0">
              <a:solidFill>
                <a:srgbClr val="953735"/>
              </a:solidFill>
            </a:endParaRPr>
          </a:p>
          <a:p>
            <a:pPr marL="0" indent="0">
              <a:buNone/>
            </a:pPr>
            <a:r>
              <a:rPr lang="en-US" b="1" dirty="0">
                <a:solidFill>
                  <a:srgbClr val="953735"/>
                </a:solidFill>
              </a:rPr>
              <a:t>	</a:t>
            </a:r>
            <a:r>
              <a:rPr lang="en-US" b="1" dirty="0" smtClean="0">
                <a:solidFill>
                  <a:srgbClr val="953735"/>
                </a:solidFill>
              </a:rPr>
              <a:t>a) Jurisdictional violations</a:t>
            </a:r>
          </a:p>
          <a:p>
            <a:pPr marL="0" indent="0">
              <a:buNone/>
            </a:pPr>
            <a:r>
              <a:rPr lang="en-US" b="1" dirty="0">
                <a:solidFill>
                  <a:srgbClr val="953735"/>
                </a:solidFill>
              </a:rPr>
              <a:t>	</a:t>
            </a:r>
            <a:r>
              <a:rPr lang="en-US" b="1" dirty="0" smtClean="0">
                <a:solidFill>
                  <a:srgbClr val="953735"/>
                </a:solidFill>
              </a:rPr>
              <a:t>b) Mental health malpractice</a:t>
            </a:r>
            <a:endParaRPr lang="en-US" b="1"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12</a:t>
            </a:fld>
            <a:endParaRPr lang="en-US"/>
          </a:p>
        </p:txBody>
      </p:sp>
    </p:spTree>
    <p:extLst>
      <p:ext uri="{BB962C8B-B14F-4D97-AF65-F5344CB8AC3E}">
        <p14:creationId xmlns:p14="http://schemas.microsoft.com/office/powerpoint/2010/main" val="484045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Serious Threats of Physical Harm</a:t>
            </a:r>
            <a:endParaRPr lang="en-US" b="1" dirty="0">
              <a:solidFill>
                <a:srgbClr val="953735"/>
              </a:solidFill>
            </a:endParaRPr>
          </a:p>
        </p:txBody>
      </p:sp>
      <p:sp>
        <p:nvSpPr>
          <p:cNvPr id="3" name="Content Placeholder 2"/>
          <p:cNvSpPr>
            <a:spLocks noGrp="1"/>
          </p:cNvSpPr>
          <p:nvPr>
            <p:ph idx="1"/>
          </p:nvPr>
        </p:nvSpPr>
        <p:spPr/>
        <p:txBody>
          <a:bodyPr>
            <a:normAutofit/>
          </a:bodyPr>
          <a:lstStyle/>
          <a:p>
            <a:pPr marL="0" indent="0" algn="ctr">
              <a:buNone/>
            </a:pPr>
            <a:r>
              <a:rPr lang="en-US" sz="4000" b="1" i="1" dirty="0" err="1" smtClean="0">
                <a:solidFill>
                  <a:srgbClr val="953735"/>
                </a:solidFill>
              </a:rPr>
              <a:t>Tarasoff</a:t>
            </a:r>
            <a:r>
              <a:rPr lang="en-US" sz="4000" b="1" dirty="0" smtClean="0">
                <a:solidFill>
                  <a:srgbClr val="953735"/>
                </a:solidFill>
              </a:rPr>
              <a:t> vs. 5150 – Revisited</a:t>
            </a:r>
          </a:p>
          <a:p>
            <a:pPr marL="0" indent="0" algn="ctr">
              <a:buNone/>
            </a:pPr>
            <a:r>
              <a:rPr lang="nl-NL" sz="4000" b="1" i="1" dirty="0">
                <a:solidFill>
                  <a:srgbClr val="953735"/>
                </a:solidFill>
              </a:rPr>
              <a:t>Ewing v. </a:t>
            </a:r>
            <a:r>
              <a:rPr lang="nl-NL" sz="4000" b="1" i="1" dirty="0" err="1">
                <a:solidFill>
                  <a:srgbClr val="953735"/>
                </a:solidFill>
              </a:rPr>
              <a:t>Goldstein</a:t>
            </a:r>
            <a:r>
              <a:rPr lang="nl-NL" sz="4000" b="1" dirty="0">
                <a:solidFill>
                  <a:srgbClr val="953735"/>
                </a:solidFill>
              </a:rPr>
              <a:t>, 15 </a:t>
            </a:r>
            <a:r>
              <a:rPr lang="nl-NL" sz="4000" b="1" dirty="0" err="1">
                <a:solidFill>
                  <a:srgbClr val="953735"/>
                </a:solidFill>
              </a:rPr>
              <a:t>Cal.</a:t>
            </a:r>
            <a:r>
              <a:rPr lang="nl-NL" sz="4000" b="1" dirty="0">
                <a:solidFill>
                  <a:srgbClr val="953735"/>
                </a:solidFill>
              </a:rPr>
              <a:t> </a:t>
            </a:r>
            <a:r>
              <a:rPr lang="nl-NL" sz="4000" b="1" dirty="0" err="1">
                <a:solidFill>
                  <a:srgbClr val="953735"/>
                </a:solidFill>
              </a:rPr>
              <a:t>Rptr</a:t>
            </a:r>
            <a:r>
              <a:rPr lang="nl-NL" sz="4000" b="1" dirty="0">
                <a:solidFill>
                  <a:srgbClr val="953735"/>
                </a:solidFill>
              </a:rPr>
              <a:t>. 3d 864, 867 (Ct. App. 2004) </a:t>
            </a:r>
            <a:endParaRPr lang="nl-NL" sz="4000" b="1" dirty="0" smtClean="0">
              <a:solidFill>
                <a:srgbClr val="953735"/>
              </a:solidFill>
            </a:endParaRPr>
          </a:p>
          <a:p>
            <a:pPr marL="0" indent="0" algn="ctr">
              <a:buNone/>
            </a:pPr>
            <a:endParaRPr lang="en-US" sz="4000" b="1"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13</a:t>
            </a:fld>
            <a:endParaRPr lang="en-US"/>
          </a:p>
        </p:txBody>
      </p:sp>
      <p:pic>
        <p:nvPicPr>
          <p:cNvPr id="6" name="Picture 5"/>
          <p:cNvPicPr>
            <a:picLocks noChangeAspect="1"/>
          </p:cNvPicPr>
          <p:nvPr/>
        </p:nvPicPr>
        <p:blipFill>
          <a:blip r:embed="rId2"/>
          <a:stretch>
            <a:fillRect/>
          </a:stretch>
        </p:blipFill>
        <p:spPr>
          <a:xfrm>
            <a:off x="3098800" y="3912447"/>
            <a:ext cx="2921000" cy="2443903"/>
          </a:xfrm>
          <a:prstGeom prst="rect">
            <a:avLst/>
          </a:prstGeom>
        </p:spPr>
      </p:pic>
    </p:spTree>
    <p:extLst>
      <p:ext uri="{BB962C8B-B14F-4D97-AF65-F5344CB8AC3E}">
        <p14:creationId xmlns:p14="http://schemas.microsoft.com/office/powerpoint/2010/main" val="42607863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177800"/>
            <a:ext cx="8966200" cy="5121275"/>
          </a:xfrm>
        </p:spPr>
        <p:txBody>
          <a:bodyPr>
            <a:normAutofit fontScale="25000" lnSpcReduction="20000"/>
          </a:bodyPr>
          <a:lstStyle/>
          <a:p>
            <a:pPr marL="0" indent="0" algn="ctr">
              <a:buNone/>
            </a:pPr>
            <a:r>
              <a:rPr lang="en-US" sz="12800" b="1" dirty="0" smtClean="0">
                <a:solidFill>
                  <a:srgbClr val="953735"/>
                </a:solidFill>
              </a:rPr>
              <a:t>What triggers a decision to report a threat?</a:t>
            </a:r>
          </a:p>
          <a:p>
            <a:pPr marL="0" indent="0">
              <a:buNone/>
            </a:pPr>
            <a:endParaRPr lang="en-US" sz="9600" b="1" dirty="0">
              <a:solidFill>
                <a:srgbClr val="953735"/>
              </a:solidFill>
            </a:endParaRPr>
          </a:p>
          <a:p>
            <a:pPr marL="514350" indent="-514350">
              <a:buAutoNum type="arabicPeriod"/>
            </a:pPr>
            <a:r>
              <a:rPr lang="en-US" sz="9600" b="1" dirty="0" smtClean="0">
                <a:solidFill>
                  <a:srgbClr val="953735"/>
                </a:solidFill>
              </a:rPr>
              <a:t>The clinician must “believe” that it is a “serious threat of physical harm.”</a:t>
            </a:r>
          </a:p>
          <a:p>
            <a:pPr marL="0" indent="0">
              <a:buNone/>
            </a:pPr>
            <a:endParaRPr lang="en-US" sz="9600" b="1" dirty="0" smtClean="0">
              <a:solidFill>
                <a:srgbClr val="953735"/>
              </a:solidFill>
            </a:endParaRPr>
          </a:p>
          <a:p>
            <a:pPr marL="514350" indent="-514350">
              <a:buAutoNum type="arabicPeriod" startAt="2"/>
            </a:pPr>
            <a:r>
              <a:rPr lang="en-US" sz="9600" b="1" dirty="0" smtClean="0">
                <a:solidFill>
                  <a:srgbClr val="953735"/>
                </a:solidFill>
              </a:rPr>
              <a:t>Source of the information that leads to the belief that a threat is serious:</a:t>
            </a:r>
            <a:br>
              <a:rPr lang="en-US" sz="9600" b="1" dirty="0" smtClean="0">
                <a:solidFill>
                  <a:srgbClr val="953735"/>
                </a:solidFill>
              </a:rPr>
            </a:br>
            <a:endParaRPr lang="en-US" sz="9600" b="1" dirty="0" smtClean="0">
              <a:solidFill>
                <a:srgbClr val="953735"/>
              </a:solidFill>
            </a:endParaRPr>
          </a:p>
          <a:p>
            <a:pPr marL="914400" lvl="1" indent="-514350">
              <a:buAutoNum type="alphaLcPeriod"/>
            </a:pPr>
            <a:r>
              <a:rPr lang="en-US" sz="9600" b="1" dirty="0" smtClean="0">
                <a:solidFill>
                  <a:srgbClr val="953735"/>
                </a:solidFill>
              </a:rPr>
              <a:t>The Patient/Client</a:t>
            </a:r>
          </a:p>
          <a:p>
            <a:pPr marL="400050" lvl="1" indent="0">
              <a:buNone/>
            </a:pPr>
            <a:r>
              <a:rPr lang="en-US" sz="9600" b="1" dirty="0">
                <a:solidFill>
                  <a:srgbClr val="953735"/>
                </a:solidFill>
              </a:rPr>
              <a:t>	</a:t>
            </a:r>
            <a:r>
              <a:rPr lang="en-US" sz="9600" b="1" dirty="0" smtClean="0">
                <a:solidFill>
                  <a:srgbClr val="953735"/>
                </a:solidFill>
              </a:rPr>
              <a:t>	1. If the intended victim is identifiable, either T or 5150</a:t>
            </a:r>
          </a:p>
          <a:p>
            <a:pPr marL="400050" lvl="1" indent="0">
              <a:buNone/>
            </a:pPr>
            <a:r>
              <a:rPr lang="en-US" sz="9600" b="1" dirty="0" smtClean="0">
                <a:solidFill>
                  <a:srgbClr val="953735"/>
                </a:solidFill>
              </a:rPr>
              <a:t>b. “intimate family member”/”reliable source” </a:t>
            </a:r>
          </a:p>
          <a:p>
            <a:pPr marL="400050" lvl="1" indent="0">
              <a:buNone/>
            </a:pPr>
            <a:r>
              <a:rPr lang="en-US" sz="9600" b="1" dirty="0" smtClean="0">
                <a:solidFill>
                  <a:srgbClr val="953735"/>
                </a:solidFill>
              </a:rPr>
              <a:t>		1. If the intended victim is identifiable, T or 5150 </a:t>
            </a:r>
          </a:p>
          <a:p>
            <a:pPr marL="914400" lvl="1" indent="-514350">
              <a:buAutoNum type="alphaLcPeriod" startAt="3"/>
            </a:pPr>
            <a:r>
              <a:rPr lang="en-US" sz="9600" b="1" dirty="0" smtClean="0">
                <a:solidFill>
                  <a:srgbClr val="953735"/>
                </a:solidFill>
              </a:rPr>
              <a:t>Clinician’s inference </a:t>
            </a:r>
          </a:p>
          <a:p>
            <a:pPr marL="400050" lvl="1" indent="0">
              <a:buNone/>
            </a:pPr>
            <a:r>
              <a:rPr lang="en-US" sz="9600" b="1" dirty="0" smtClean="0">
                <a:solidFill>
                  <a:srgbClr val="953735"/>
                </a:solidFill>
              </a:rPr>
              <a:t>		1. If the intended victim is/is not identifiable: 5150 </a:t>
            </a:r>
          </a:p>
          <a:p>
            <a:pPr marL="400050" lvl="1" indent="0">
              <a:buNone/>
            </a:pPr>
            <a:endParaRPr lang="en-US" sz="9600" b="1" dirty="0" smtClean="0">
              <a:solidFill>
                <a:srgbClr val="953735"/>
              </a:solidFill>
            </a:endParaRPr>
          </a:p>
          <a:p>
            <a:pPr marL="400050" lvl="1" indent="0">
              <a:buNone/>
            </a:pPr>
            <a:r>
              <a:rPr lang="en-US" sz="9600" b="1" dirty="0" smtClean="0">
                <a:solidFill>
                  <a:srgbClr val="953735"/>
                </a:solidFill>
              </a:rPr>
              <a:t>In general, 5150 is “safer” for the clinician.</a:t>
            </a:r>
          </a:p>
          <a:p>
            <a:pPr marL="400050" lvl="1" indent="0">
              <a:buNone/>
            </a:pPr>
            <a:r>
              <a:rPr lang="en-US" sz="6000" b="1" dirty="0" smtClean="0">
                <a:solidFill>
                  <a:srgbClr val="953735"/>
                </a:solidFill>
              </a:rPr>
              <a:t> </a:t>
            </a:r>
          </a:p>
          <a:p>
            <a:pPr marL="0" indent="0">
              <a:buNone/>
            </a:pPr>
            <a:endParaRPr lang="en-US" b="1"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14</a:t>
            </a:fld>
            <a:endParaRPr lang="en-US"/>
          </a:p>
        </p:txBody>
      </p:sp>
    </p:spTree>
    <p:extLst>
      <p:ext uri="{BB962C8B-B14F-4D97-AF65-F5344CB8AC3E}">
        <p14:creationId xmlns:p14="http://schemas.microsoft.com/office/powerpoint/2010/main" val="2404852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6"/>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A47FAD-5DAF-4646-B76D-CA3C21352FC2}" type="slidenum">
              <a:rPr lang="en-US" sz="1400"/>
              <a:pPr/>
              <a:t>15</a:t>
            </a:fld>
            <a:endParaRPr lang="en-US" sz="1400"/>
          </a:p>
        </p:txBody>
      </p:sp>
      <p:sp>
        <p:nvSpPr>
          <p:cNvPr id="96258" name="Rectangle 2"/>
          <p:cNvSpPr>
            <a:spLocks noGrp="1" noChangeArrowheads="1"/>
          </p:cNvSpPr>
          <p:nvPr>
            <p:ph type="title"/>
          </p:nvPr>
        </p:nvSpPr>
        <p:spPr>
          <a:xfrm>
            <a:off x="685800" y="76200"/>
            <a:ext cx="7772400" cy="1143000"/>
          </a:xfrm>
        </p:spPr>
        <p:txBody>
          <a:bodyPr/>
          <a:lstStyle/>
          <a:p>
            <a:pPr eaLnBrk="1" hangingPunct="1"/>
            <a:r>
              <a:rPr lang="en-US" b="1" dirty="0">
                <a:solidFill>
                  <a:srgbClr val="953735"/>
                </a:solidFill>
                <a:latin typeface="Arial" charset="0"/>
                <a:ea typeface="ＭＳ Ｐゴシック" charset="0"/>
                <a:cs typeface="ＭＳ Ｐゴシック" charset="0"/>
              </a:rPr>
              <a:t>Two Major Projects of Mine</a:t>
            </a:r>
            <a:endParaRPr lang="en-US" dirty="0">
              <a:solidFill>
                <a:srgbClr val="953735"/>
              </a:solidFill>
              <a:latin typeface="Arial" charset="0"/>
              <a:ea typeface="ＭＳ Ｐゴシック" charset="0"/>
              <a:cs typeface="ＭＳ Ｐゴシック" charset="0"/>
            </a:endParaRPr>
          </a:p>
        </p:txBody>
      </p:sp>
      <p:sp>
        <p:nvSpPr>
          <p:cNvPr id="96259" name="Rectangle 4"/>
          <p:cNvSpPr>
            <a:spLocks noGrp="1" noChangeArrowheads="1"/>
          </p:cNvSpPr>
          <p:nvPr>
            <p:ph type="body" sz="half" idx="2"/>
          </p:nvPr>
        </p:nvSpPr>
        <p:spPr>
          <a:xfrm>
            <a:off x="4648200" y="1295400"/>
            <a:ext cx="3962400" cy="4953000"/>
          </a:xfrm>
        </p:spPr>
        <p:txBody>
          <a:bodyPr/>
          <a:lstStyle/>
          <a:p>
            <a:pPr marL="533400" indent="-533400" algn="ctr" eaLnBrk="1" hangingPunct="1">
              <a:buFontTx/>
              <a:buNone/>
            </a:pPr>
            <a:r>
              <a:rPr lang="en-US" sz="2800" b="1" dirty="0">
                <a:solidFill>
                  <a:srgbClr val="953735"/>
                </a:solidFill>
                <a:latin typeface="Arial" charset="0"/>
                <a:ea typeface="ＭＳ Ｐゴシック" charset="0"/>
                <a:cs typeface="ＭＳ Ｐゴシック" charset="0"/>
              </a:rPr>
              <a:t>Practice Legacy - an important concept in two parts:</a:t>
            </a:r>
          </a:p>
          <a:p>
            <a:pPr marL="533400" indent="-533400" algn="ctr" eaLnBrk="1" hangingPunct="1">
              <a:buFontTx/>
              <a:buAutoNum type="arabicPeriod"/>
            </a:pPr>
            <a:r>
              <a:rPr lang="en-US" sz="2800" b="1" dirty="0">
                <a:solidFill>
                  <a:srgbClr val="953735"/>
                </a:solidFill>
                <a:latin typeface="Arial" charset="0"/>
                <a:ea typeface="ＭＳ Ｐゴシック" charset="0"/>
                <a:cs typeface="ＭＳ Ｐゴシック" charset="0"/>
              </a:rPr>
              <a:t>Leaving the field with dignity</a:t>
            </a:r>
          </a:p>
          <a:p>
            <a:pPr marL="533400" indent="-533400" algn="ctr" eaLnBrk="1" hangingPunct="1">
              <a:buFontTx/>
              <a:buAutoNum type="arabicPeriod"/>
            </a:pPr>
            <a:r>
              <a:rPr lang="en-US" sz="2800" b="1" dirty="0">
                <a:solidFill>
                  <a:srgbClr val="953735"/>
                </a:solidFill>
                <a:latin typeface="Arial" charset="0"/>
                <a:ea typeface="ＭＳ Ｐゴシック" charset="0"/>
                <a:cs typeface="ＭＳ Ｐゴシック" charset="0"/>
              </a:rPr>
              <a:t>Planning for unanticipated terminations of practice due to death/disability</a:t>
            </a:r>
            <a:endParaRPr lang="en-US" sz="2400" b="1" dirty="0">
              <a:solidFill>
                <a:srgbClr val="953735"/>
              </a:solidFill>
              <a:latin typeface="Arial" charset="0"/>
              <a:ea typeface="ＭＳ Ｐゴシック" charset="0"/>
              <a:cs typeface="ＭＳ Ｐゴシック" charset="0"/>
            </a:endParaRPr>
          </a:p>
        </p:txBody>
      </p:sp>
      <p:pic>
        <p:nvPicPr>
          <p:cNvPr id="96260"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533400" y="2622550"/>
            <a:ext cx="3352800" cy="2330450"/>
          </a:xfrm>
        </p:spPr>
      </p:pic>
    </p:spTree>
    <p:extLst>
      <p:ext uri="{BB962C8B-B14F-4D97-AF65-F5344CB8AC3E}">
        <p14:creationId xmlns:p14="http://schemas.microsoft.com/office/powerpoint/2010/main" val="10111127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4"/>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92847-480C-8749-82D3-F3D452598A27}" type="slidenum">
              <a:rPr lang="en-US" sz="1400"/>
              <a:pPr/>
              <a:t>16</a:t>
            </a:fld>
            <a:endParaRPr lang="en-US" sz="1400"/>
          </a:p>
        </p:txBody>
      </p:sp>
      <p:sp>
        <p:nvSpPr>
          <p:cNvPr id="100354" name="Rectangle 2"/>
          <p:cNvSpPr>
            <a:spLocks noGrp="1" noChangeArrowheads="1"/>
          </p:cNvSpPr>
          <p:nvPr>
            <p:ph type="title"/>
          </p:nvPr>
        </p:nvSpPr>
        <p:spPr>
          <a:xfrm>
            <a:off x="685800" y="152400"/>
            <a:ext cx="7772400" cy="1143000"/>
          </a:xfrm>
        </p:spPr>
        <p:txBody>
          <a:bodyPr>
            <a:normAutofit fontScale="90000"/>
          </a:bodyPr>
          <a:lstStyle/>
          <a:p>
            <a:pPr eaLnBrk="1" hangingPunct="1"/>
            <a:r>
              <a:rPr lang="en-US" sz="3600" dirty="0">
                <a:solidFill>
                  <a:srgbClr val="953735"/>
                </a:solidFill>
                <a:latin typeface="Arial" charset="0"/>
                <a:ea typeface="ＭＳ Ｐゴシック" charset="0"/>
                <a:cs typeface="ＭＳ Ｐゴシック" charset="0"/>
              </a:rPr>
              <a:t>BUSINESS AND PROFESSIONS CODE SECTION 820-828</a:t>
            </a:r>
            <a:r>
              <a:rPr lang="en-US" dirty="0">
                <a:solidFill>
                  <a:srgbClr val="953735"/>
                </a:solidFill>
                <a:latin typeface="Arial" charset="0"/>
                <a:ea typeface="ＭＳ Ｐゴシック" charset="0"/>
                <a:cs typeface="ＭＳ Ｐゴシック" charset="0"/>
              </a:rPr>
              <a:t>  </a:t>
            </a:r>
          </a:p>
        </p:txBody>
      </p:sp>
      <p:sp>
        <p:nvSpPr>
          <p:cNvPr id="100355" name="Rectangle 3"/>
          <p:cNvSpPr>
            <a:spLocks noChangeArrowheads="1"/>
          </p:cNvSpPr>
          <p:nvPr/>
        </p:nvSpPr>
        <p:spPr bwMode="auto">
          <a:xfrm>
            <a:off x="0" y="1219200"/>
            <a:ext cx="8022724" cy="569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800" b="1" dirty="0" smtClean="0">
                <a:solidFill>
                  <a:srgbClr val="953735"/>
                </a:solidFill>
              </a:rPr>
              <a:t>Whenever </a:t>
            </a:r>
            <a:r>
              <a:rPr lang="en-US" sz="2800" b="1" dirty="0">
                <a:solidFill>
                  <a:srgbClr val="953735"/>
                </a:solidFill>
              </a:rPr>
              <a:t>it appears that any person holding a li-</a:t>
            </a:r>
          </a:p>
          <a:p>
            <a:pPr algn="ctr"/>
            <a:r>
              <a:rPr lang="en-US" sz="2800" b="1" dirty="0">
                <a:solidFill>
                  <a:srgbClr val="953735"/>
                </a:solidFill>
              </a:rPr>
              <a:t>cense, certificate or permit under this division or </a:t>
            </a:r>
          </a:p>
          <a:p>
            <a:pPr algn="ctr"/>
            <a:r>
              <a:rPr lang="en-US" sz="2800" b="1" dirty="0">
                <a:solidFill>
                  <a:srgbClr val="953735"/>
                </a:solidFill>
              </a:rPr>
              <a:t>under any initiative act referred to in this division </a:t>
            </a:r>
          </a:p>
          <a:p>
            <a:pPr algn="ctr"/>
            <a:r>
              <a:rPr lang="en-US" sz="2800" b="1" dirty="0">
                <a:solidFill>
                  <a:srgbClr val="953735"/>
                </a:solidFill>
              </a:rPr>
              <a:t>may be unable to practice his or her profession </a:t>
            </a:r>
          </a:p>
          <a:p>
            <a:pPr algn="ctr"/>
            <a:r>
              <a:rPr lang="en-US" sz="2800" b="1" dirty="0">
                <a:solidFill>
                  <a:srgbClr val="953735"/>
                </a:solidFill>
              </a:rPr>
              <a:t>safely because the licentiate's ability to practice is </a:t>
            </a:r>
          </a:p>
          <a:p>
            <a:pPr algn="ctr"/>
            <a:r>
              <a:rPr lang="en-US" sz="2800" b="1" dirty="0">
                <a:solidFill>
                  <a:srgbClr val="953735"/>
                </a:solidFill>
              </a:rPr>
              <a:t>impaired due to mental illness, or physical illness </a:t>
            </a:r>
          </a:p>
          <a:p>
            <a:pPr algn="ctr"/>
            <a:r>
              <a:rPr lang="en-US" sz="2800" b="1" dirty="0">
                <a:solidFill>
                  <a:srgbClr val="953735"/>
                </a:solidFill>
              </a:rPr>
              <a:t>affecting competency, the licensing agency may </a:t>
            </a:r>
          </a:p>
          <a:p>
            <a:pPr algn="ctr"/>
            <a:r>
              <a:rPr lang="en-US" sz="2800" b="1" dirty="0">
                <a:solidFill>
                  <a:srgbClr val="953735"/>
                </a:solidFill>
              </a:rPr>
              <a:t>order the licentiate to be examined by one or more </a:t>
            </a:r>
          </a:p>
          <a:p>
            <a:pPr algn="ctr"/>
            <a:r>
              <a:rPr lang="en-US" sz="2800" b="1" dirty="0">
                <a:solidFill>
                  <a:srgbClr val="953735"/>
                </a:solidFill>
              </a:rPr>
              <a:t>physicians and surgeons or psychologists </a:t>
            </a:r>
          </a:p>
          <a:p>
            <a:pPr algn="ctr"/>
            <a:r>
              <a:rPr lang="en-US" sz="2800" b="1" dirty="0">
                <a:solidFill>
                  <a:srgbClr val="953735"/>
                </a:solidFill>
              </a:rPr>
              <a:t>designated by the agency. The report of the </a:t>
            </a:r>
            <a:r>
              <a:rPr lang="en-US" sz="2800" b="1" dirty="0" err="1">
                <a:solidFill>
                  <a:srgbClr val="953735"/>
                </a:solidFill>
              </a:rPr>
              <a:t>examin</a:t>
            </a:r>
            <a:r>
              <a:rPr lang="en-US" sz="2800" b="1" dirty="0">
                <a:solidFill>
                  <a:srgbClr val="953735"/>
                </a:solidFill>
              </a:rPr>
              <a:t>-</a:t>
            </a:r>
          </a:p>
          <a:p>
            <a:pPr algn="ctr"/>
            <a:r>
              <a:rPr lang="en-US" sz="2800" b="1" dirty="0" err="1">
                <a:solidFill>
                  <a:srgbClr val="953735"/>
                </a:solidFill>
              </a:rPr>
              <a:t>ers</a:t>
            </a:r>
            <a:r>
              <a:rPr lang="en-US" sz="2800" b="1" dirty="0">
                <a:solidFill>
                  <a:srgbClr val="953735"/>
                </a:solidFill>
              </a:rPr>
              <a:t> shall be made available to the licentiate and may </a:t>
            </a:r>
          </a:p>
          <a:p>
            <a:pPr algn="ctr"/>
            <a:r>
              <a:rPr lang="en-US" sz="2800" b="1" dirty="0">
                <a:solidFill>
                  <a:srgbClr val="953735"/>
                </a:solidFill>
              </a:rPr>
              <a:t>be received as direct evidence in proceedings con-</a:t>
            </a:r>
          </a:p>
          <a:p>
            <a:pPr algn="ctr"/>
            <a:r>
              <a:rPr lang="en-US" sz="2800" b="1" dirty="0">
                <a:solidFill>
                  <a:srgbClr val="953735"/>
                </a:solidFill>
              </a:rPr>
              <a:t>ducted pursuant to Section 822.</a:t>
            </a:r>
          </a:p>
        </p:txBody>
      </p:sp>
    </p:spTree>
    <p:extLst>
      <p:ext uri="{BB962C8B-B14F-4D97-AF65-F5344CB8AC3E}">
        <p14:creationId xmlns:p14="http://schemas.microsoft.com/office/powerpoint/2010/main" val="33880395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4"/>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091AC-41E7-2D48-8C39-B251107E193D}" type="slidenum">
              <a:rPr lang="en-US" sz="1400"/>
              <a:pPr/>
              <a:t>17</a:t>
            </a:fld>
            <a:endParaRPr lang="en-US" sz="1400"/>
          </a:p>
        </p:txBody>
      </p:sp>
      <p:sp>
        <p:nvSpPr>
          <p:cNvPr id="102402" name="Rectangle 3"/>
          <p:cNvSpPr>
            <a:spLocks noChangeArrowheads="1"/>
          </p:cNvSpPr>
          <p:nvPr/>
        </p:nvSpPr>
        <p:spPr bwMode="auto">
          <a:xfrm>
            <a:off x="457200" y="533400"/>
            <a:ext cx="83820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457200" indent="-457200" algn="ctr">
              <a:buFont typeface="Arial" charset="0"/>
              <a:buAutoNum type="arabicPeriod" startAt="821"/>
            </a:pPr>
            <a:r>
              <a:rPr lang="en-US" sz="2800" b="1" dirty="0">
                <a:solidFill>
                  <a:srgbClr val="953735"/>
                </a:solidFill>
              </a:rPr>
              <a:t> The licentiate's failure to comply with an</a:t>
            </a:r>
          </a:p>
          <a:p>
            <a:pPr marL="457200" indent="-457200" algn="ctr">
              <a:buFont typeface="Arial" charset="0"/>
              <a:buNone/>
            </a:pPr>
            <a:r>
              <a:rPr lang="en-US" sz="2800" b="1" dirty="0">
                <a:solidFill>
                  <a:srgbClr val="953735"/>
                </a:solidFill>
              </a:rPr>
              <a:t>order issued under Section 820 shall constitute</a:t>
            </a:r>
          </a:p>
          <a:p>
            <a:pPr marL="457200" indent="-457200" algn="ctr">
              <a:buFont typeface="Arial" charset="0"/>
              <a:buNone/>
            </a:pPr>
            <a:r>
              <a:rPr lang="en-US" sz="2800" b="1" dirty="0">
                <a:solidFill>
                  <a:srgbClr val="953735"/>
                </a:solidFill>
              </a:rPr>
              <a:t>grounds for the suspension or revocation of the</a:t>
            </a:r>
          </a:p>
          <a:p>
            <a:pPr marL="457200" indent="-457200" algn="ctr">
              <a:buFont typeface="Arial" charset="0"/>
              <a:buNone/>
            </a:pPr>
            <a:r>
              <a:rPr lang="en-US" sz="2800" b="1" dirty="0">
                <a:solidFill>
                  <a:srgbClr val="953735"/>
                </a:solidFill>
              </a:rPr>
              <a:t>licentiate's certificate or license.</a:t>
            </a:r>
            <a:endParaRPr lang="en-US" sz="2800" dirty="0">
              <a:solidFill>
                <a:srgbClr val="953735"/>
              </a:solidFill>
            </a:endParaRPr>
          </a:p>
        </p:txBody>
      </p:sp>
      <p:sp>
        <p:nvSpPr>
          <p:cNvPr id="102403" name="Rectangle 4"/>
          <p:cNvSpPr>
            <a:spLocks noChangeArrowheads="1"/>
          </p:cNvSpPr>
          <p:nvPr/>
        </p:nvSpPr>
        <p:spPr bwMode="auto">
          <a:xfrm>
            <a:off x="597096" y="2660650"/>
            <a:ext cx="8033945" cy="39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457200" indent="-457200" algn="ctr">
              <a:buFont typeface="Arial" charset="0"/>
              <a:buAutoNum type="arabicPeriod" startAt="822"/>
            </a:pPr>
            <a:r>
              <a:rPr lang="en-US" sz="2800" b="1" dirty="0">
                <a:solidFill>
                  <a:srgbClr val="953735"/>
                </a:solidFill>
              </a:rPr>
              <a:t> If a licensing agency determines that its </a:t>
            </a:r>
            <a:r>
              <a:rPr lang="en-US" sz="2800" b="1" dirty="0" err="1">
                <a:solidFill>
                  <a:srgbClr val="953735"/>
                </a:solidFill>
              </a:rPr>
              <a:t>licen</a:t>
            </a:r>
            <a:r>
              <a:rPr lang="en-US" sz="2800" b="1" dirty="0">
                <a:solidFill>
                  <a:srgbClr val="953735"/>
                </a:solidFill>
              </a:rPr>
              <a:t>-</a:t>
            </a:r>
          </a:p>
          <a:p>
            <a:pPr marL="457200" indent="-457200" algn="ctr">
              <a:buFont typeface="Arial" charset="0"/>
              <a:buNone/>
            </a:pPr>
            <a:r>
              <a:rPr lang="en-US" sz="2800" b="1" dirty="0" err="1">
                <a:solidFill>
                  <a:srgbClr val="953735"/>
                </a:solidFill>
              </a:rPr>
              <a:t>tiate's</a:t>
            </a:r>
            <a:r>
              <a:rPr lang="en-US" sz="2800" b="1" dirty="0">
                <a:solidFill>
                  <a:srgbClr val="953735"/>
                </a:solidFill>
              </a:rPr>
              <a:t> ability to practice his or her profession </a:t>
            </a:r>
          </a:p>
          <a:p>
            <a:pPr marL="457200" indent="-457200" algn="ctr">
              <a:buFont typeface="Arial" charset="0"/>
              <a:buNone/>
            </a:pPr>
            <a:r>
              <a:rPr lang="en-US" sz="2800" b="1" dirty="0">
                <a:solidFill>
                  <a:srgbClr val="953735"/>
                </a:solidFill>
              </a:rPr>
              <a:t>safely is impaired because the licentiate is mentally </a:t>
            </a:r>
          </a:p>
          <a:p>
            <a:pPr marL="457200" indent="-457200" algn="ctr">
              <a:buFont typeface="Arial" charset="0"/>
              <a:buNone/>
            </a:pPr>
            <a:r>
              <a:rPr lang="en-US" sz="2800" b="1" dirty="0">
                <a:solidFill>
                  <a:srgbClr val="953735"/>
                </a:solidFill>
              </a:rPr>
              <a:t>ill, or physically ill affecting competency, the </a:t>
            </a:r>
            <a:r>
              <a:rPr lang="en-US" sz="2800" b="1" dirty="0" err="1">
                <a:solidFill>
                  <a:srgbClr val="953735"/>
                </a:solidFill>
              </a:rPr>
              <a:t>licens</a:t>
            </a:r>
            <a:r>
              <a:rPr lang="en-US" sz="2800" b="1" dirty="0">
                <a:solidFill>
                  <a:srgbClr val="953735"/>
                </a:solidFill>
              </a:rPr>
              <a:t>-</a:t>
            </a:r>
          </a:p>
          <a:p>
            <a:pPr marL="457200" indent="-457200" algn="ctr">
              <a:buFont typeface="Arial" charset="0"/>
              <a:buNone/>
            </a:pPr>
            <a:r>
              <a:rPr lang="en-US" sz="2800" b="1" dirty="0" err="1">
                <a:solidFill>
                  <a:srgbClr val="953735"/>
                </a:solidFill>
              </a:rPr>
              <a:t>ing</a:t>
            </a:r>
            <a:r>
              <a:rPr lang="en-US" sz="2800" b="1" dirty="0">
                <a:solidFill>
                  <a:srgbClr val="953735"/>
                </a:solidFill>
              </a:rPr>
              <a:t> agency may take action by any one of the follow-</a:t>
            </a:r>
          </a:p>
          <a:p>
            <a:pPr marL="457200" indent="-457200" algn="ctr">
              <a:buFont typeface="Arial" charset="0"/>
              <a:buNone/>
            </a:pPr>
            <a:r>
              <a:rPr lang="en-US" sz="2800" b="1" dirty="0" err="1">
                <a:solidFill>
                  <a:srgbClr val="953735"/>
                </a:solidFill>
              </a:rPr>
              <a:t>ing</a:t>
            </a:r>
            <a:r>
              <a:rPr lang="en-US" sz="2800" b="1" dirty="0">
                <a:solidFill>
                  <a:srgbClr val="953735"/>
                </a:solidFill>
              </a:rPr>
              <a:t> methods:   </a:t>
            </a:r>
          </a:p>
          <a:p>
            <a:pPr marL="457200" indent="-457200" algn="ctr">
              <a:buFont typeface="Arial" charset="0"/>
              <a:buAutoNum type="alphaLcParenBoth"/>
            </a:pPr>
            <a:r>
              <a:rPr lang="en-US" sz="2800" b="1" dirty="0">
                <a:solidFill>
                  <a:srgbClr val="953735"/>
                </a:solidFill>
              </a:rPr>
              <a:t>Revoking the licentiate's certificate or license.   </a:t>
            </a:r>
          </a:p>
          <a:p>
            <a:pPr marL="457200" indent="-457200" algn="ctr">
              <a:buFont typeface="Arial" charset="0"/>
              <a:buAutoNum type="alphaLcParenBoth"/>
            </a:pPr>
            <a:r>
              <a:rPr lang="en-US" sz="2800" b="1" dirty="0">
                <a:solidFill>
                  <a:srgbClr val="953735"/>
                </a:solidFill>
              </a:rPr>
              <a:t>Suspending the licentiate's right to practice.   </a:t>
            </a:r>
          </a:p>
          <a:p>
            <a:pPr marL="457200" indent="-457200" algn="ctr">
              <a:buFont typeface="Arial" charset="0"/>
              <a:buNone/>
            </a:pPr>
            <a:r>
              <a:rPr lang="en-US" sz="2800" b="1" dirty="0">
                <a:solidFill>
                  <a:srgbClr val="953735"/>
                </a:solidFill>
              </a:rPr>
              <a:t>(c) Placing the licentiate on probation.   </a:t>
            </a:r>
          </a:p>
        </p:txBody>
      </p:sp>
    </p:spTree>
    <p:extLst>
      <p:ext uri="{BB962C8B-B14F-4D97-AF65-F5344CB8AC3E}">
        <p14:creationId xmlns:p14="http://schemas.microsoft.com/office/powerpoint/2010/main" val="29110741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CD49B0-F2BD-374A-BB3A-064575F0AA67}" type="slidenum">
              <a:rPr lang="en-US" sz="1400"/>
              <a:pPr/>
              <a:t>18</a:t>
            </a:fld>
            <a:endParaRPr lang="en-US" sz="1400"/>
          </a:p>
        </p:txBody>
      </p:sp>
      <p:sp>
        <p:nvSpPr>
          <p:cNvPr id="104450" name="Rectangle 2"/>
          <p:cNvSpPr>
            <a:spLocks noChangeArrowheads="1"/>
          </p:cNvSpPr>
          <p:nvPr/>
        </p:nvSpPr>
        <p:spPr bwMode="auto">
          <a:xfrm>
            <a:off x="777121" y="1500188"/>
            <a:ext cx="7807245" cy="42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buFont typeface="Arial" charset="0"/>
              <a:buNone/>
            </a:pPr>
            <a:r>
              <a:rPr lang="en-US" sz="2800" b="1" dirty="0">
                <a:solidFill>
                  <a:srgbClr val="953735"/>
                </a:solidFill>
              </a:rPr>
              <a:t>(d) Taking such other action in relation to the </a:t>
            </a:r>
            <a:r>
              <a:rPr lang="en-US" sz="2800" b="1" dirty="0" err="1">
                <a:solidFill>
                  <a:srgbClr val="953735"/>
                </a:solidFill>
              </a:rPr>
              <a:t>licen</a:t>
            </a:r>
            <a:r>
              <a:rPr lang="en-US" sz="2800" b="1" dirty="0">
                <a:solidFill>
                  <a:srgbClr val="953735"/>
                </a:solidFill>
              </a:rPr>
              <a:t>-</a:t>
            </a:r>
          </a:p>
          <a:p>
            <a:pPr algn="ctr">
              <a:buFont typeface="Arial" charset="0"/>
              <a:buNone/>
            </a:pPr>
            <a:r>
              <a:rPr lang="en-US" sz="2800" b="1" dirty="0" err="1">
                <a:solidFill>
                  <a:srgbClr val="953735"/>
                </a:solidFill>
              </a:rPr>
              <a:t>tiate</a:t>
            </a:r>
            <a:r>
              <a:rPr lang="en-US" sz="2800" b="1" dirty="0">
                <a:solidFill>
                  <a:srgbClr val="953735"/>
                </a:solidFill>
              </a:rPr>
              <a:t> as the licensing agency in its discretion deems </a:t>
            </a:r>
          </a:p>
          <a:p>
            <a:pPr algn="ctr">
              <a:buFont typeface="Arial" charset="0"/>
              <a:buNone/>
            </a:pPr>
            <a:r>
              <a:rPr lang="en-US" sz="2800" b="1" dirty="0">
                <a:solidFill>
                  <a:srgbClr val="953735"/>
                </a:solidFill>
              </a:rPr>
              <a:t>proper.   The licensing agency shall not reinstate a </a:t>
            </a:r>
          </a:p>
          <a:p>
            <a:pPr algn="ctr">
              <a:buFont typeface="Arial" charset="0"/>
              <a:buNone/>
            </a:pPr>
            <a:r>
              <a:rPr lang="en-US" sz="2800" b="1" dirty="0">
                <a:solidFill>
                  <a:srgbClr val="953735"/>
                </a:solidFill>
              </a:rPr>
              <a:t>revoked or suspended certificate or license until it </a:t>
            </a:r>
          </a:p>
          <a:p>
            <a:pPr algn="ctr">
              <a:buFont typeface="Arial" charset="0"/>
              <a:buNone/>
            </a:pPr>
            <a:r>
              <a:rPr lang="en-US" sz="2800" b="1" dirty="0">
                <a:solidFill>
                  <a:srgbClr val="953735"/>
                </a:solidFill>
              </a:rPr>
              <a:t>has received competent evidence of the absence </a:t>
            </a:r>
          </a:p>
          <a:p>
            <a:pPr algn="ctr">
              <a:buFont typeface="Arial" charset="0"/>
              <a:buNone/>
            </a:pPr>
            <a:r>
              <a:rPr lang="en-US" sz="2800" b="1" dirty="0">
                <a:solidFill>
                  <a:srgbClr val="953735"/>
                </a:solidFill>
              </a:rPr>
              <a:t>or control of the condition which caused its action </a:t>
            </a:r>
          </a:p>
          <a:p>
            <a:pPr algn="ctr">
              <a:buFont typeface="Arial" charset="0"/>
              <a:buNone/>
            </a:pPr>
            <a:r>
              <a:rPr lang="en-US" sz="2800" b="1" dirty="0">
                <a:solidFill>
                  <a:srgbClr val="953735"/>
                </a:solidFill>
              </a:rPr>
              <a:t>and until it is satisfied that with due regard for the </a:t>
            </a:r>
          </a:p>
          <a:p>
            <a:pPr algn="ctr">
              <a:buFont typeface="Arial" charset="0"/>
              <a:buNone/>
            </a:pPr>
            <a:r>
              <a:rPr lang="en-US" sz="2800" b="1" dirty="0">
                <a:solidFill>
                  <a:srgbClr val="953735"/>
                </a:solidFill>
              </a:rPr>
              <a:t>public health and safety the person's right to </a:t>
            </a:r>
            <a:r>
              <a:rPr lang="en-US" sz="2800" b="1" dirty="0" err="1">
                <a:solidFill>
                  <a:srgbClr val="953735"/>
                </a:solidFill>
              </a:rPr>
              <a:t>prac</a:t>
            </a:r>
            <a:r>
              <a:rPr lang="en-US" sz="2800" b="1" dirty="0">
                <a:solidFill>
                  <a:srgbClr val="953735"/>
                </a:solidFill>
              </a:rPr>
              <a:t>-</a:t>
            </a:r>
          </a:p>
          <a:p>
            <a:pPr algn="ctr">
              <a:buFont typeface="Arial" charset="0"/>
              <a:buNone/>
            </a:pPr>
            <a:r>
              <a:rPr lang="en-US" sz="2800" b="1" dirty="0">
                <a:solidFill>
                  <a:srgbClr val="953735"/>
                </a:solidFill>
              </a:rPr>
              <a:t>tice his or her profession may be safely reinstated.</a:t>
            </a:r>
          </a:p>
          <a:p>
            <a:endParaRPr lang="en-US" dirty="0"/>
          </a:p>
        </p:txBody>
      </p:sp>
    </p:spTree>
    <p:extLst>
      <p:ext uri="{BB962C8B-B14F-4D97-AF65-F5344CB8AC3E}">
        <p14:creationId xmlns:p14="http://schemas.microsoft.com/office/powerpoint/2010/main" val="2364524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38177B-0515-8D47-86BB-80A1131CCBBD}" type="slidenum">
              <a:rPr lang="en-US" smtClean="0"/>
              <a:t>19</a:t>
            </a:fld>
            <a:endParaRPr lang="en-US"/>
          </a:p>
        </p:txBody>
      </p:sp>
      <p:sp>
        <p:nvSpPr>
          <p:cNvPr id="4" name="TextBox 3"/>
          <p:cNvSpPr txBox="1"/>
          <p:nvPr/>
        </p:nvSpPr>
        <p:spPr>
          <a:xfrm>
            <a:off x="2667000" y="635000"/>
            <a:ext cx="3689532" cy="830997"/>
          </a:xfrm>
          <a:prstGeom prst="rect">
            <a:avLst/>
          </a:prstGeom>
          <a:noFill/>
        </p:spPr>
        <p:txBody>
          <a:bodyPr wrap="none" rtlCol="0">
            <a:spAutoFit/>
          </a:bodyPr>
          <a:lstStyle/>
          <a:p>
            <a:r>
              <a:rPr lang="en-US" sz="4800" b="1" dirty="0" smtClean="0">
                <a:solidFill>
                  <a:srgbClr val="953735"/>
                </a:solidFill>
              </a:rPr>
              <a:t>AB 750  (Low)</a:t>
            </a:r>
          </a:p>
        </p:txBody>
      </p:sp>
      <p:sp>
        <p:nvSpPr>
          <p:cNvPr id="6" name="TextBox 5"/>
          <p:cNvSpPr txBox="1"/>
          <p:nvPr/>
        </p:nvSpPr>
        <p:spPr>
          <a:xfrm>
            <a:off x="568686" y="1828800"/>
            <a:ext cx="8229536" cy="4524316"/>
          </a:xfrm>
          <a:prstGeom prst="rect">
            <a:avLst/>
          </a:prstGeom>
          <a:noFill/>
        </p:spPr>
        <p:txBody>
          <a:bodyPr wrap="none" rtlCol="0">
            <a:spAutoFit/>
          </a:bodyPr>
          <a:lstStyle/>
          <a:p>
            <a:pPr algn="ctr"/>
            <a:r>
              <a:rPr lang="en-US" sz="3600" b="1" dirty="0" smtClean="0">
                <a:solidFill>
                  <a:srgbClr val="953735"/>
                </a:solidFill>
              </a:rPr>
              <a:t>Authorizes any of the boards, bureaus,</a:t>
            </a:r>
          </a:p>
          <a:p>
            <a:pPr algn="ctr"/>
            <a:r>
              <a:rPr lang="en-US" sz="3600" b="1" dirty="0" smtClean="0">
                <a:solidFill>
                  <a:srgbClr val="953735"/>
                </a:solidFill>
              </a:rPr>
              <a:t>Commissions or programs within the</a:t>
            </a:r>
          </a:p>
          <a:p>
            <a:pPr algn="ctr"/>
            <a:r>
              <a:rPr lang="en-US" sz="3600" b="1" dirty="0" smtClean="0">
                <a:solidFill>
                  <a:srgbClr val="953735"/>
                </a:solidFill>
              </a:rPr>
              <a:t>Department of Consumer Affairs to</a:t>
            </a:r>
          </a:p>
          <a:p>
            <a:pPr algn="ctr"/>
            <a:r>
              <a:rPr lang="en-US" sz="3600" b="1" dirty="0" smtClean="0">
                <a:solidFill>
                  <a:srgbClr val="953735"/>
                </a:solidFill>
              </a:rPr>
              <a:t>Establish by regulation a system for a</a:t>
            </a:r>
          </a:p>
          <a:p>
            <a:pPr algn="ctr"/>
            <a:r>
              <a:rPr lang="en-US" sz="3600" b="1" dirty="0" smtClean="0">
                <a:solidFill>
                  <a:srgbClr val="953735"/>
                </a:solidFill>
              </a:rPr>
              <a:t>Retired category of license for persons</a:t>
            </a:r>
          </a:p>
          <a:p>
            <a:pPr algn="ctr"/>
            <a:r>
              <a:rPr lang="en-US" sz="3600" b="1" dirty="0" smtClean="0">
                <a:solidFill>
                  <a:srgbClr val="953735"/>
                </a:solidFill>
              </a:rPr>
              <a:t>Who are not actively engaged in practice.</a:t>
            </a:r>
          </a:p>
          <a:p>
            <a:endParaRPr lang="en-US" sz="3600" dirty="0"/>
          </a:p>
          <a:p>
            <a:r>
              <a:rPr lang="en-US" sz="2800" b="1" dirty="0" smtClean="0">
                <a:solidFill>
                  <a:srgbClr val="953735"/>
                </a:solidFill>
              </a:rPr>
              <a:t>(Held in Assembly Appropriations Comm</a:t>
            </a:r>
            <a:r>
              <a:rPr lang="en-US" sz="2800" b="1" dirty="0">
                <a:solidFill>
                  <a:srgbClr val="953735"/>
                </a:solidFill>
              </a:rPr>
              <a:t>.</a:t>
            </a:r>
            <a:r>
              <a:rPr lang="en-US" sz="2800" b="1" dirty="0" smtClean="0">
                <a:solidFill>
                  <a:srgbClr val="953735"/>
                </a:solidFill>
              </a:rPr>
              <a:t>)</a:t>
            </a:r>
          </a:p>
        </p:txBody>
      </p:sp>
    </p:spTree>
    <p:extLst>
      <p:ext uri="{BB962C8B-B14F-4D97-AF65-F5344CB8AC3E}">
        <p14:creationId xmlns:p14="http://schemas.microsoft.com/office/powerpoint/2010/main" val="348401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79295"/>
            <a:ext cx="7772400" cy="1470025"/>
          </a:xfrm>
        </p:spPr>
        <p:txBody>
          <a:bodyPr/>
          <a:lstStyle/>
          <a:p>
            <a:r>
              <a:rPr lang="en-US" b="1" dirty="0" smtClean="0">
                <a:solidFill>
                  <a:schemeClr val="accent2">
                    <a:lumMod val="75000"/>
                  </a:schemeClr>
                </a:solidFill>
              </a:rPr>
              <a:t>Introduction</a:t>
            </a:r>
            <a:endParaRPr lang="en-US" b="1" dirty="0">
              <a:solidFill>
                <a:schemeClr val="accent2">
                  <a:lumMod val="75000"/>
                </a:schemeClr>
              </a:solidFill>
            </a:endParaRPr>
          </a:p>
        </p:txBody>
      </p:sp>
      <p:sp>
        <p:nvSpPr>
          <p:cNvPr id="3" name="Subtitle 2"/>
          <p:cNvSpPr>
            <a:spLocks noGrp="1"/>
          </p:cNvSpPr>
          <p:nvPr>
            <p:ph type="subTitle" idx="1"/>
          </p:nvPr>
        </p:nvSpPr>
        <p:spPr>
          <a:xfrm>
            <a:off x="2590800" y="1012360"/>
            <a:ext cx="6400800" cy="1752600"/>
          </a:xfrm>
        </p:spPr>
        <p:txBody>
          <a:bodyPr>
            <a:noAutofit/>
          </a:bodyPr>
          <a:lstStyle/>
          <a:p>
            <a:endParaRPr lang="en-US" sz="4000" dirty="0">
              <a:solidFill>
                <a:schemeClr val="tx1"/>
              </a:solidFill>
            </a:endParaRPr>
          </a:p>
          <a:p>
            <a:endParaRPr lang="en-US" sz="3600" dirty="0">
              <a:solidFill>
                <a:schemeClr val="tx1"/>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43200"/>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3048000" y="406400"/>
            <a:ext cx="5943600" cy="6494085"/>
          </a:xfrm>
          <a:prstGeom prst="rect">
            <a:avLst/>
          </a:prstGeom>
          <a:noFill/>
        </p:spPr>
        <p:txBody>
          <a:bodyPr wrap="square" rtlCol="0">
            <a:spAutoFit/>
          </a:bodyPr>
          <a:lstStyle/>
          <a:p>
            <a:pPr marL="533400" indent="-533400" algn="ctr"/>
            <a:r>
              <a:rPr lang="en-US" sz="3200" b="1" dirty="0" smtClean="0">
                <a:solidFill>
                  <a:srgbClr val="953735"/>
                </a:solidFill>
                <a:latin typeface="Helvetica" charset="0"/>
                <a:ea typeface="ＭＳ Ｐゴシック" charset="0"/>
                <a:cs typeface="ＭＳ Ｐゴシック" charset="0"/>
              </a:rPr>
              <a:t>My Background</a:t>
            </a:r>
            <a:br>
              <a:rPr lang="en-US" sz="3200" b="1" dirty="0" smtClean="0">
                <a:solidFill>
                  <a:srgbClr val="953735"/>
                </a:solidFill>
                <a:latin typeface="Helvetica" charset="0"/>
                <a:ea typeface="ＭＳ Ｐゴシック" charset="0"/>
                <a:cs typeface="ＭＳ Ｐゴシック" charset="0"/>
              </a:rPr>
            </a:br>
            <a:endParaRPr lang="en-US" sz="3200" b="1" dirty="0" smtClean="0">
              <a:solidFill>
                <a:srgbClr val="953735"/>
              </a:solidFill>
              <a:latin typeface="Helvetica" charset="0"/>
              <a:ea typeface="ＭＳ Ｐゴシック" charset="0"/>
              <a:cs typeface="ＭＳ Ｐゴシック" charset="0"/>
            </a:endParaRPr>
          </a:p>
          <a:p>
            <a:pPr marL="533400" indent="-533400" algn="ctr"/>
            <a:r>
              <a:rPr lang="en-US" sz="3200" b="1" dirty="0" smtClean="0">
                <a:solidFill>
                  <a:srgbClr val="953735"/>
                </a:solidFill>
                <a:latin typeface="Helvetica" charset="0"/>
                <a:ea typeface="ＭＳ Ｐゴシック" charset="0"/>
                <a:cs typeface="ＭＳ Ｐゴシック" charset="0"/>
              </a:rPr>
              <a:t>I Hate Risk Management</a:t>
            </a:r>
          </a:p>
          <a:p>
            <a:pPr marL="533400" indent="-533400" algn="ctr"/>
            <a:endParaRPr lang="en-US" sz="3200" b="1" dirty="0" smtClean="0">
              <a:solidFill>
                <a:srgbClr val="953735"/>
              </a:solidFill>
              <a:latin typeface="Helvetica" charset="0"/>
              <a:ea typeface="ＭＳ Ｐゴシック" charset="0"/>
              <a:cs typeface="ＭＳ Ｐゴシック" charset="0"/>
            </a:endParaRPr>
          </a:p>
          <a:p>
            <a:pPr marL="533400" indent="-533400" algn="ctr"/>
            <a:r>
              <a:rPr lang="en-US" sz="3200" b="1" dirty="0" smtClean="0">
                <a:solidFill>
                  <a:srgbClr val="953735"/>
                </a:solidFill>
                <a:latin typeface="Helvetica" charset="0"/>
                <a:ea typeface="ＭＳ Ｐゴシック" charset="0"/>
                <a:cs typeface="ＭＳ Ｐゴシック" charset="0"/>
              </a:rPr>
              <a:t>Schedule/Q &amp; A</a:t>
            </a:r>
          </a:p>
          <a:p>
            <a:pPr marL="533400" indent="-533400" algn="ctr"/>
            <a:endParaRPr lang="en-US" sz="3200" b="1" dirty="0" smtClean="0">
              <a:solidFill>
                <a:srgbClr val="953735"/>
              </a:solidFill>
              <a:latin typeface="Helvetica" charset="0"/>
              <a:ea typeface="ＭＳ Ｐゴシック" charset="0"/>
              <a:cs typeface="ＭＳ Ｐゴシック" charset="0"/>
            </a:endParaRPr>
          </a:p>
          <a:p>
            <a:pPr marL="533400" indent="-533400" algn="ctr"/>
            <a:r>
              <a:rPr lang="en-US" sz="3200" b="1" dirty="0" smtClean="0">
                <a:solidFill>
                  <a:srgbClr val="953735"/>
                </a:solidFill>
                <a:latin typeface="Helvetica" charset="0"/>
                <a:ea typeface="ＭＳ Ｐゴシック" charset="0"/>
                <a:cs typeface="ＭＳ Ｐゴシック" charset="0"/>
              </a:rPr>
              <a:t>Don</a:t>
            </a:r>
            <a:r>
              <a:rPr lang="ja-JP" altLang="en-US" sz="3200" b="1" dirty="0" smtClean="0">
                <a:solidFill>
                  <a:srgbClr val="953735"/>
                </a:solidFill>
                <a:latin typeface="Helvetica" charset="0"/>
                <a:ea typeface="ＭＳ Ｐゴシック" charset="0"/>
                <a:cs typeface="ＭＳ Ｐゴシック" charset="0"/>
              </a:rPr>
              <a:t>’</a:t>
            </a:r>
            <a:r>
              <a:rPr lang="en-US" altLang="ja-JP" sz="3200" b="1" dirty="0" smtClean="0">
                <a:solidFill>
                  <a:srgbClr val="953735"/>
                </a:solidFill>
                <a:latin typeface="Helvetica" charset="0"/>
                <a:ea typeface="ＭＳ Ｐゴシック" charset="0"/>
                <a:cs typeface="ＭＳ Ｐゴシック" charset="0"/>
              </a:rPr>
              <a:t>t Trust Me When We</a:t>
            </a:r>
            <a:r>
              <a:rPr lang="ja-JP" altLang="en-US" sz="3200" b="1" dirty="0" smtClean="0">
                <a:solidFill>
                  <a:srgbClr val="953735"/>
                </a:solidFill>
                <a:latin typeface="Helvetica" charset="0"/>
                <a:ea typeface="ＭＳ Ｐゴシック" charset="0"/>
                <a:cs typeface="ＭＳ Ｐゴシック" charset="0"/>
              </a:rPr>
              <a:t>’</a:t>
            </a:r>
            <a:r>
              <a:rPr lang="en-US" altLang="ja-JP" sz="3200" b="1" dirty="0" smtClean="0">
                <a:solidFill>
                  <a:srgbClr val="953735"/>
                </a:solidFill>
                <a:latin typeface="Helvetica" charset="0"/>
                <a:ea typeface="ＭＳ Ｐゴシック" charset="0"/>
                <a:cs typeface="ＭＳ Ｐゴシック" charset="0"/>
              </a:rPr>
              <a:t>re Done</a:t>
            </a:r>
          </a:p>
          <a:p>
            <a:pPr marL="533400" indent="-533400" algn="ctr"/>
            <a:endParaRPr lang="en-US" altLang="ja-JP" sz="3200" b="1" dirty="0" smtClean="0">
              <a:solidFill>
                <a:srgbClr val="953735"/>
              </a:solidFill>
              <a:latin typeface="Helvetica" charset="0"/>
              <a:ea typeface="ＭＳ Ｐゴシック" charset="0"/>
              <a:cs typeface="ＭＳ Ｐゴシック" charset="0"/>
            </a:endParaRPr>
          </a:p>
          <a:p>
            <a:pPr marL="533400" indent="-533400" algn="ctr"/>
            <a:r>
              <a:rPr lang="ja-JP" altLang="en-US" sz="3200" b="1" dirty="0" smtClean="0">
                <a:solidFill>
                  <a:srgbClr val="953735"/>
                </a:solidFill>
                <a:latin typeface="Helvetica" charset="0"/>
                <a:ea typeface="ＭＳ Ｐゴシック" charset="0"/>
                <a:cs typeface="ＭＳ Ｐゴシック" charset="0"/>
              </a:rPr>
              <a:t>“</a:t>
            </a:r>
            <a:r>
              <a:rPr lang="en-US" altLang="ja-JP" sz="3200" b="1" dirty="0" smtClean="0">
                <a:solidFill>
                  <a:srgbClr val="953735"/>
                </a:solidFill>
                <a:latin typeface="Helvetica" charset="0"/>
                <a:ea typeface="ＭＳ Ｐゴシック" charset="0"/>
                <a:cs typeface="ＭＳ Ｐゴシック" charset="0"/>
              </a:rPr>
              <a:t>Patients</a:t>
            </a:r>
            <a:r>
              <a:rPr lang="ja-JP" altLang="en-US" sz="3200" b="1" dirty="0" smtClean="0">
                <a:solidFill>
                  <a:srgbClr val="953735"/>
                </a:solidFill>
                <a:latin typeface="Helvetica" charset="0"/>
                <a:ea typeface="ＭＳ Ｐゴシック" charset="0"/>
                <a:cs typeface="ＭＳ Ｐゴシック" charset="0"/>
              </a:rPr>
              <a:t>”</a:t>
            </a:r>
            <a:r>
              <a:rPr lang="en-US" altLang="ja-JP" sz="3200" b="1" dirty="0" smtClean="0">
                <a:solidFill>
                  <a:srgbClr val="953735"/>
                </a:solidFill>
                <a:latin typeface="Helvetica" charset="0"/>
                <a:ea typeface="ＭＳ Ｐゴシック" charset="0"/>
                <a:cs typeface="ＭＳ Ｐゴシック" charset="0"/>
              </a:rPr>
              <a:t>/ </a:t>
            </a:r>
            <a:r>
              <a:rPr lang="ja-JP" altLang="en-US" sz="3200" b="1" dirty="0" smtClean="0">
                <a:solidFill>
                  <a:srgbClr val="953735"/>
                </a:solidFill>
                <a:latin typeface="Helvetica" charset="0"/>
                <a:ea typeface="ＭＳ Ｐゴシック" charset="0"/>
                <a:cs typeface="ＭＳ Ｐゴシック" charset="0"/>
              </a:rPr>
              <a:t>“</a:t>
            </a:r>
            <a:r>
              <a:rPr lang="en-US" altLang="ja-JP" sz="3200" b="1" dirty="0" smtClean="0">
                <a:solidFill>
                  <a:srgbClr val="953735"/>
                </a:solidFill>
                <a:latin typeface="Helvetica" charset="0"/>
                <a:ea typeface="ＭＳ Ｐゴシック" charset="0"/>
                <a:cs typeface="ＭＳ Ｐゴシック" charset="0"/>
              </a:rPr>
              <a:t>Clients</a:t>
            </a:r>
            <a:r>
              <a:rPr lang="ja-JP" altLang="en-US" sz="3200" b="1" dirty="0" smtClean="0">
                <a:solidFill>
                  <a:srgbClr val="953735"/>
                </a:solidFill>
                <a:latin typeface="Helvetica" charset="0"/>
                <a:ea typeface="ＭＳ Ｐゴシック" charset="0"/>
                <a:cs typeface="ＭＳ Ｐゴシック" charset="0"/>
              </a:rPr>
              <a:t>”</a:t>
            </a:r>
            <a:endParaRPr lang="en-US" altLang="ja-JP" sz="3200" b="1" dirty="0" smtClean="0">
              <a:solidFill>
                <a:srgbClr val="953735"/>
              </a:solidFill>
              <a:latin typeface="Helvetica" charset="0"/>
              <a:ea typeface="ＭＳ Ｐゴシック" charset="0"/>
              <a:cs typeface="ＭＳ Ｐゴシック" charset="0"/>
            </a:endParaRPr>
          </a:p>
          <a:p>
            <a:pPr marL="533400" indent="-533400" algn="ctr"/>
            <a:endParaRPr lang="en-US" sz="3200" b="1" dirty="0">
              <a:solidFill>
                <a:srgbClr val="953735"/>
              </a:solidFill>
              <a:latin typeface="Helvetica" charset="0"/>
              <a:ea typeface="ＭＳ Ｐゴシック" charset="0"/>
              <a:cs typeface="ＭＳ Ｐゴシック" charset="0"/>
            </a:endParaRPr>
          </a:p>
          <a:p>
            <a:pPr marL="533400" indent="-533400" algn="ctr"/>
            <a:r>
              <a:rPr lang="en-US" sz="3200" b="1" dirty="0" smtClean="0">
                <a:solidFill>
                  <a:srgbClr val="953735"/>
                </a:solidFill>
                <a:latin typeface="Helvetica" charset="0"/>
                <a:ea typeface="ＭＳ Ｐゴシック" charset="0"/>
                <a:cs typeface="ＭＳ Ｐゴシック" charset="0"/>
              </a:rPr>
              <a:t>What’s in this for me?</a:t>
            </a:r>
          </a:p>
          <a:p>
            <a:endParaRPr lang="en-US" sz="3200" dirty="0">
              <a:solidFill>
                <a:srgbClr val="953735"/>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t>2</a:t>
            </a:fld>
            <a:endParaRPr lang="en-US"/>
          </a:p>
        </p:txBody>
      </p:sp>
    </p:spTree>
    <p:extLst>
      <p:ext uri="{BB962C8B-B14F-4D97-AF65-F5344CB8AC3E}">
        <p14:creationId xmlns:p14="http://schemas.microsoft.com/office/powerpoint/2010/main" val="28266091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6"/>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D56FEC-F7FB-7B40-AC1E-F2C4133E248F}" type="slidenum">
              <a:rPr lang="en-US" sz="1400"/>
              <a:pPr/>
              <a:t>20</a:t>
            </a:fld>
            <a:endParaRPr lang="en-US" sz="1400"/>
          </a:p>
        </p:txBody>
      </p:sp>
      <p:sp>
        <p:nvSpPr>
          <p:cNvPr id="106498" name="Rectangle 2"/>
          <p:cNvSpPr>
            <a:spLocks noGrp="1" noChangeArrowheads="1"/>
          </p:cNvSpPr>
          <p:nvPr>
            <p:ph type="title"/>
          </p:nvPr>
        </p:nvSpPr>
        <p:spPr>
          <a:xfrm>
            <a:off x="0" y="304800"/>
            <a:ext cx="9144000" cy="1143000"/>
          </a:xfrm>
        </p:spPr>
        <p:txBody>
          <a:bodyPr/>
          <a:lstStyle/>
          <a:p>
            <a:pPr eaLnBrk="1" hangingPunct="1"/>
            <a:r>
              <a:rPr lang="en-US" sz="3600" b="1" dirty="0">
                <a:solidFill>
                  <a:srgbClr val="953735"/>
                </a:solidFill>
                <a:latin typeface="Arial" charset="0"/>
                <a:ea typeface="ＭＳ Ｐゴシック" charset="0"/>
                <a:cs typeface="ＭＳ Ｐゴシック" charset="0"/>
              </a:rPr>
              <a:t>So How About a Statute That Says:</a:t>
            </a:r>
            <a:endParaRPr lang="en-US" b="1" dirty="0">
              <a:solidFill>
                <a:srgbClr val="953735"/>
              </a:solidFill>
              <a:latin typeface="Arial" charset="0"/>
              <a:ea typeface="ＭＳ Ｐゴシック" charset="0"/>
              <a:cs typeface="ＭＳ Ｐゴシック" charset="0"/>
            </a:endParaRPr>
          </a:p>
        </p:txBody>
      </p:sp>
      <p:sp>
        <p:nvSpPr>
          <p:cNvPr id="106499" name="Rectangle 4"/>
          <p:cNvSpPr>
            <a:spLocks noGrp="1" noChangeArrowheads="1"/>
          </p:cNvSpPr>
          <p:nvPr>
            <p:ph type="body" sz="half" idx="2"/>
          </p:nvPr>
        </p:nvSpPr>
        <p:spPr>
          <a:xfrm>
            <a:off x="2743200" y="1981200"/>
            <a:ext cx="5791200" cy="4114800"/>
          </a:xfrm>
        </p:spPr>
        <p:txBody>
          <a:bodyPr/>
          <a:lstStyle/>
          <a:p>
            <a:pPr algn="ctr" eaLnBrk="1" hangingPunct="1">
              <a:buFontTx/>
              <a:buNone/>
            </a:pPr>
            <a:r>
              <a:rPr lang="en-US" sz="2800" b="1" dirty="0">
                <a:solidFill>
                  <a:srgbClr val="953735"/>
                </a:solidFill>
                <a:latin typeface="Arial" charset="0"/>
                <a:ea typeface="ＭＳ Ｐゴシック" charset="0"/>
                <a:cs typeface="ＭＳ Ｐゴシック" charset="0"/>
              </a:rPr>
              <a:t>When a complaint is filed against a licentiate who, by competent evaluation, is found to be suffering from a degenerative </a:t>
            </a:r>
            <a:r>
              <a:rPr lang="en-US" sz="2800" b="1" dirty="0" err="1">
                <a:solidFill>
                  <a:srgbClr val="953735"/>
                </a:solidFill>
                <a:latin typeface="Arial" charset="0"/>
                <a:ea typeface="ＭＳ Ｐゴシック" charset="0"/>
                <a:cs typeface="ＭＳ Ｐゴシック" charset="0"/>
              </a:rPr>
              <a:t>neuro</a:t>
            </a:r>
            <a:r>
              <a:rPr lang="en-US" sz="2800" b="1" dirty="0">
                <a:solidFill>
                  <a:srgbClr val="953735"/>
                </a:solidFill>
                <a:latin typeface="Arial" charset="0"/>
                <a:ea typeface="ＭＳ Ｐゴシック" charset="0"/>
                <a:cs typeface="ＭＳ Ｐゴシック" charset="0"/>
              </a:rPr>
              <a:t>-cognitive disorder, that licentiate</a:t>
            </a:r>
            <a:r>
              <a:rPr lang="ja-JP" altLang="en-US" sz="2800" b="1" dirty="0">
                <a:solidFill>
                  <a:srgbClr val="953735"/>
                </a:solidFill>
                <a:latin typeface="Arial" charset="0"/>
                <a:ea typeface="ＭＳ Ｐゴシック" charset="0"/>
                <a:cs typeface="ＭＳ Ｐゴシック" charset="0"/>
              </a:rPr>
              <a:t>’</a:t>
            </a:r>
            <a:r>
              <a:rPr lang="en-US" altLang="ja-JP" sz="2800" b="1" dirty="0">
                <a:solidFill>
                  <a:srgbClr val="953735"/>
                </a:solidFill>
                <a:latin typeface="Arial" charset="0"/>
                <a:ea typeface="ＭＳ Ｐゴシック" charset="0"/>
                <a:cs typeface="ＭＳ Ｐゴシック" charset="0"/>
              </a:rPr>
              <a:t>s license shall be </a:t>
            </a:r>
            <a:r>
              <a:rPr lang="ja-JP" altLang="en-US" sz="2800" b="1" dirty="0">
                <a:solidFill>
                  <a:srgbClr val="953735"/>
                </a:solidFill>
                <a:latin typeface="Arial" charset="0"/>
                <a:ea typeface="ＭＳ Ｐゴシック" charset="0"/>
                <a:cs typeface="ＭＳ Ｐゴシック" charset="0"/>
              </a:rPr>
              <a:t>“</a:t>
            </a:r>
            <a:r>
              <a:rPr lang="en-US" altLang="ja-JP" sz="2800" b="1" dirty="0">
                <a:solidFill>
                  <a:srgbClr val="953735"/>
                </a:solidFill>
                <a:latin typeface="Arial" charset="0"/>
                <a:ea typeface="ＭＳ Ｐゴシック" charset="0"/>
                <a:cs typeface="ＭＳ Ｐゴシック" charset="0"/>
              </a:rPr>
              <a:t>retired.</a:t>
            </a:r>
            <a:r>
              <a:rPr lang="ja-JP" altLang="en-US" sz="2800" b="1" dirty="0">
                <a:solidFill>
                  <a:srgbClr val="953735"/>
                </a:solidFill>
                <a:latin typeface="Arial" charset="0"/>
                <a:ea typeface="ＭＳ Ｐゴシック" charset="0"/>
                <a:cs typeface="ＭＳ Ｐゴシック" charset="0"/>
              </a:rPr>
              <a:t>”</a:t>
            </a:r>
            <a:endParaRPr lang="en-US" sz="2800" b="1" dirty="0">
              <a:solidFill>
                <a:srgbClr val="953735"/>
              </a:solidFill>
              <a:latin typeface="Arial" charset="0"/>
              <a:ea typeface="ＭＳ Ｐゴシック" charset="0"/>
              <a:cs typeface="ＭＳ Ｐゴシック" charset="0"/>
            </a:endParaRPr>
          </a:p>
        </p:txBody>
      </p:sp>
      <p:pic>
        <p:nvPicPr>
          <p:cNvPr id="106500"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09600" y="1981200"/>
            <a:ext cx="1752600" cy="1495425"/>
          </a:xfrm>
        </p:spPr>
      </p:pic>
      <p:pic>
        <p:nvPicPr>
          <p:cNvPr id="1259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86200"/>
            <a:ext cx="1651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66667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solidFill>
                  <a:srgbClr val="953735"/>
                </a:solidFill>
              </a:rPr>
              <a:t>Practice-Legacy Programs, LLC</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21</a:t>
            </a:fld>
            <a:endParaRPr lang="en-US"/>
          </a:p>
        </p:txBody>
      </p:sp>
      <p:sp>
        <p:nvSpPr>
          <p:cNvPr id="7" name="Rectangle 6"/>
          <p:cNvSpPr/>
          <p:nvPr/>
        </p:nvSpPr>
        <p:spPr>
          <a:xfrm>
            <a:off x="965200" y="1117601"/>
            <a:ext cx="7721600" cy="5632312"/>
          </a:xfrm>
          <a:prstGeom prst="rect">
            <a:avLst/>
          </a:prstGeom>
        </p:spPr>
        <p:txBody>
          <a:bodyPr wrap="square">
            <a:spAutoFit/>
          </a:bodyPr>
          <a:lstStyle/>
          <a:p>
            <a:r>
              <a:rPr lang="en-US" sz="3600" b="1" dirty="0" smtClean="0">
                <a:solidFill>
                  <a:srgbClr val="953735"/>
                </a:solidFill>
              </a:rPr>
              <a:t>14 States provide a right of legal action against the estate of a professional </a:t>
            </a:r>
          </a:p>
          <a:p>
            <a:r>
              <a:rPr lang="en-US" sz="3600" b="1" dirty="0" smtClean="0">
                <a:solidFill>
                  <a:srgbClr val="953735"/>
                </a:solidFill>
              </a:rPr>
              <a:t>for health care records access violations (“abandonment”)!</a:t>
            </a:r>
          </a:p>
          <a:p>
            <a:endParaRPr lang="en-US" sz="3600" b="1" dirty="0" smtClean="0">
              <a:solidFill>
                <a:srgbClr val="953735"/>
              </a:solidFill>
            </a:endParaRPr>
          </a:p>
          <a:p>
            <a:r>
              <a:rPr lang="en-US" sz="3600" b="1" dirty="0" smtClean="0">
                <a:solidFill>
                  <a:srgbClr val="953735"/>
                </a:solidFill>
              </a:rPr>
              <a:t>These include: CA, DE, IL, LA, MD, MA, NH, NY, TN, WA, WV, WI, WY.</a:t>
            </a:r>
          </a:p>
          <a:p>
            <a:r>
              <a:rPr lang="en-US" sz="3600" b="1" dirty="0" smtClean="0">
                <a:solidFill>
                  <a:srgbClr val="953735"/>
                </a:solidFill>
              </a:rPr>
              <a:t>all of the remaining jurisdictions provide for complaints to be made to </a:t>
            </a:r>
            <a:r>
              <a:rPr lang="en-US" sz="3600" b="1" i="1" dirty="0" smtClean="0">
                <a:solidFill>
                  <a:srgbClr val="953735"/>
                </a:solidFill>
              </a:rPr>
              <a:t>HIPAA</a:t>
            </a:r>
            <a:r>
              <a:rPr lang="en-US" sz="3600" b="1" dirty="0" smtClean="0">
                <a:solidFill>
                  <a:srgbClr val="953735"/>
                </a:solidFill>
              </a:rPr>
              <a:t>.</a:t>
            </a:r>
            <a:endParaRPr lang="en-US" sz="3600" b="1" dirty="0">
              <a:solidFill>
                <a:srgbClr val="953735"/>
              </a:solidFill>
            </a:endParaRPr>
          </a:p>
        </p:txBody>
      </p:sp>
    </p:spTree>
    <p:extLst>
      <p:ext uri="{BB962C8B-B14F-4D97-AF65-F5344CB8AC3E}">
        <p14:creationId xmlns:p14="http://schemas.microsoft.com/office/powerpoint/2010/main" val="2393566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solidFill>
                  <a:srgbClr val="953735"/>
                </a:solidFill>
              </a:rPr>
              <a:t>Practice-Legacy Programs, LLC</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22</a:t>
            </a:fld>
            <a:endParaRPr lang="en-US"/>
          </a:p>
        </p:txBody>
      </p:sp>
      <p:sp>
        <p:nvSpPr>
          <p:cNvPr id="7" name="Rectangle 6"/>
          <p:cNvSpPr/>
          <p:nvPr/>
        </p:nvSpPr>
        <p:spPr>
          <a:xfrm>
            <a:off x="965200" y="1117601"/>
            <a:ext cx="7721600" cy="4524316"/>
          </a:xfrm>
          <a:prstGeom prst="rect">
            <a:avLst/>
          </a:prstGeom>
        </p:spPr>
        <p:txBody>
          <a:bodyPr wrap="square">
            <a:spAutoFit/>
          </a:bodyPr>
          <a:lstStyle/>
          <a:p>
            <a:r>
              <a:rPr lang="en-US" sz="3600" b="1" dirty="0" smtClean="0">
                <a:solidFill>
                  <a:srgbClr val="953735"/>
                </a:solidFill>
              </a:rPr>
              <a:t>Three Approaches to Coping with the</a:t>
            </a:r>
          </a:p>
          <a:p>
            <a:r>
              <a:rPr lang="en-US" sz="3600" b="1" dirty="0" err="1" smtClean="0">
                <a:solidFill>
                  <a:srgbClr val="953735"/>
                </a:solidFill>
              </a:rPr>
              <a:t>Ethico</a:t>
            </a:r>
            <a:r>
              <a:rPr lang="en-US" sz="3600" b="1" dirty="0" smtClean="0">
                <a:solidFill>
                  <a:srgbClr val="953735"/>
                </a:solidFill>
              </a:rPr>
              <a:t>-Legal requirements to prepare</a:t>
            </a:r>
          </a:p>
          <a:p>
            <a:r>
              <a:rPr lang="en-US" sz="3600" b="1" dirty="0" smtClean="0">
                <a:solidFill>
                  <a:srgbClr val="953735"/>
                </a:solidFill>
              </a:rPr>
              <a:t>for terminations of practice due to death/disability:</a:t>
            </a:r>
          </a:p>
          <a:p>
            <a:endParaRPr lang="en-US" sz="3600" b="1" dirty="0">
              <a:solidFill>
                <a:srgbClr val="953735"/>
              </a:solidFill>
            </a:endParaRPr>
          </a:p>
          <a:p>
            <a:pPr marL="742950" indent="-742950">
              <a:buAutoNum type="arabicPeriod"/>
            </a:pPr>
            <a:r>
              <a:rPr lang="en-US" sz="3600" b="1" dirty="0" smtClean="0">
                <a:solidFill>
                  <a:srgbClr val="953735"/>
                </a:solidFill>
              </a:rPr>
              <a:t>Dyadic Professional Will</a:t>
            </a:r>
          </a:p>
          <a:p>
            <a:pPr marL="742950" indent="-742950">
              <a:buAutoNum type="arabicPeriod"/>
            </a:pPr>
            <a:r>
              <a:rPr lang="en-US" sz="3600" b="1" dirty="0" smtClean="0">
                <a:solidFill>
                  <a:srgbClr val="953735"/>
                </a:solidFill>
              </a:rPr>
              <a:t>Group Professional Will</a:t>
            </a:r>
          </a:p>
          <a:p>
            <a:pPr marL="742950" indent="-742950">
              <a:buAutoNum type="arabicPeriod"/>
            </a:pPr>
            <a:r>
              <a:rPr lang="en-US" sz="3600" b="1" dirty="0" smtClean="0">
                <a:solidFill>
                  <a:srgbClr val="953735"/>
                </a:solidFill>
              </a:rPr>
              <a:t>Practice-Legacy Programs</a:t>
            </a:r>
            <a:endParaRPr lang="en-US" sz="3600" b="1" dirty="0">
              <a:solidFill>
                <a:srgbClr val="953735"/>
              </a:solidFill>
            </a:endParaRPr>
          </a:p>
        </p:txBody>
      </p:sp>
    </p:spTree>
    <p:extLst>
      <p:ext uri="{BB962C8B-B14F-4D97-AF65-F5344CB8AC3E}">
        <p14:creationId xmlns:p14="http://schemas.microsoft.com/office/powerpoint/2010/main" val="1313643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solidFill>
                  <a:srgbClr val="953735"/>
                </a:solidFill>
              </a:rPr>
              <a:t>Practice-Legacy Programs, LLC</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23</a:t>
            </a:fld>
            <a:endParaRPr lang="en-US"/>
          </a:p>
        </p:txBody>
      </p:sp>
      <p:sp>
        <p:nvSpPr>
          <p:cNvPr id="7" name="Rectangle 6"/>
          <p:cNvSpPr/>
          <p:nvPr/>
        </p:nvSpPr>
        <p:spPr>
          <a:xfrm>
            <a:off x="965200" y="1117601"/>
            <a:ext cx="7721600" cy="4524316"/>
          </a:xfrm>
          <a:prstGeom prst="rect">
            <a:avLst/>
          </a:prstGeom>
        </p:spPr>
        <p:txBody>
          <a:bodyPr wrap="square">
            <a:spAutoFit/>
          </a:bodyPr>
          <a:lstStyle/>
          <a:p>
            <a:pPr algn="ctr"/>
            <a:r>
              <a:rPr lang="en-US" sz="3600" b="1" dirty="0" smtClean="0">
                <a:solidFill>
                  <a:srgbClr val="953735"/>
                </a:solidFill>
              </a:rPr>
              <a:t>One of every six women and one out</a:t>
            </a:r>
          </a:p>
          <a:p>
            <a:pPr algn="ctr"/>
            <a:r>
              <a:rPr lang="en-US" sz="3600" b="1" dirty="0" smtClean="0">
                <a:solidFill>
                  <a:srgbClr val="953735"/>
                </a:solidFill>
              </a:rPr>
              <a:t>Of every five men will contract a dementing disorder (e.g., Senile Dementia, Alzheimer’s, etc.)</a:t>
            </a:r>
          </a:p>
          <a:p>
            <a:pPr algn="ctr"/>
            <a:endParaRPr lang="en-US" sz="3600" b="1" dirty="0">
              <a:solidFill>
                <a:srgbClr val="953735"/>
              </a:solidFill>
            </a:endParaRPr>
          </a:p>
          <a:p>
            <a:pPr algn="ctr"/>
            <a:r>
              <a:rPr lang="en-US" sz="3600" b="1" dirty="0" smtClean="0">
                <a:solidFill>
                  <a:srgbClr val="953735"/>
                </a:solidFill>
              </a:rPr>
              <a:t>These data say nothing of the rates of</a:t>
            </a:r>
          </a:p>
          <a:p>
            <a:pPr algn="ctr"/>
            <a:r>
              <a:rPr lang="en-US" sz="3600" b="1" dirty="0" smtClean="0">
                <a:solidFill>
                  <a:srgbClr val="953735"/>
                </a:solidFill>
              </a:rPr>
              <a:t>Practice terminations due to premature</a:t>
            </a:r>
          </a:p>
          <a:p>
            <a:pPr algn="ctr"/>
            <a:r>
              <a:rPr lang="en-US" sz="3600" b="1" dirty="0" smtClean="0">
                <a:solidFill>
                  <a:srgbClr val="953735"/>
                </a:solidFill>
              </a:rPr>
              <a:t>Death/disability</a:t>
            </a:r>
            <a:endParaRPr lang="en-US" sz="3600" b="1" dirty="0">
              <a:solidFill>
                <a:srgbClr val="953735"/>
              </a:solidFill>
            </a:endParaRPr>
          </a:p>
        </p:txBody>
      </p:sp>
    </p:spTree>
    <p:extLst>
      <p:ext uri="{BB962C8B-B14F-4D97-AF65-F5344CB8AC3E}">
        <p14:creationId xmlns:p14="http://schemas.microsoft.com/office/powerpoint/2010/main" val="174090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solidFill>
                  <a:srgbClr val="953735"/>
                </a:solidFill>
              </a:rPr>
              <a:t>Practice-Legacy Programs, LLC</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24</a:t>
            </a:fld>
            <a:endParaRPr lang="en-US"/>
          </a:p>
        </p:txBody>
      </p:sp>
      <p:sp>
        <p:nvSpPr>
          <p:cNvPr id="7" name="Rectangle 6"/>
          <p:cNvSpPr/>
          <p:nvPr/>
        </p:nvSpPr>
        <p:spPr>
          <a:xfrm>
            <a:off x="965200" y="1117601"/>
            <a:ext cx="7721600" cy="2308324"/>
          </a:xfrm>
          <a:prstGeom prst="rect">
            <a:avLst/>
          </a:prstGeom>
        </p:spPr>
        <p:txBody>
          <a:bodyPr wrap="square">
            <a:spAutoFit/>
          </a:bodyPr>
          <a:lstStyle/>
          <a:p>
            <a:r>
              <a:rPr lang="en-US" sz="3600" b="1" dirty="0" smtClean="0">
                <a:solidFill>
                  <a:srgbClr val="953735"/>
                </a:solidFill>
              </a:rPr>
              <a:t>The “pre-boomers are passing on now, while the next two decades will see the </a:t>
            </a:r>
            <a:r>
              <a:rPr lang="en-US" sz="3600" b="1" dirty="0" err="1" smtClean="0">
                <a:solidFill>
                  <a:srgbClr val="953735"/>
                </a:solidFill>
              </a:rPr>
              <a:t>passings</a:t>
            </a:r>
            <a:r>
              <a:rPr lang="en-US" sz="3600" b="1" dirty="0" smtClean="0">
                <a:solidFill>
                  <a:srgbClr val="953735"/>
                </a:solidFill>
              </a:rPr>
              <a:t> of those born between 1945 and 1964).</a:t>
            </a:r>
            <a:endParaRPr lang="en-US" sz="3600" b="1" dirty="0">
              <a:solidFill>
                <a:srgbClr val="953735"/>
              </a:solidFill>
            </a:endParaRPr>
          </a:p>
        </p:txBody>
      </p:sp>
      <p:pic>
        <p:nvPicPr>
          <p:cNvPr id="3" name="Picture 2"/>
          <p:cNvPicPr>
            <a:picLocks noChangeAspect="1"/>
          </p:cNvPicPr>
          <p:nvPr/>
        </p:nvPicPr>
        <p:blipFill>
          <a:blip r:embed="rId2"/>
          <a:stretch>
            <a:fillRect/>
          </a:stretch>
        </p:blipFill>
        <p:spPr>
          <a:xfrm>
            <a:off x="2565400" y="3746499"/>
            <a:ext cx="3708400" cy="2777179"/>
          </a:xfrm>
          <a:prstGeom prst="rect">
            <a:avLst/>
          </a:prstGeom>
        </p:spPr>
      </p:pic>
    </p:spTree>
    <p:extLst>
      <p:ext uri="{BB962C8B-B14F-4D97-AF65-F5344CB8AC3E}">
        <p14:creationId xmlns:p14="http://schemas.microsoft.com/office/powerpoint/2010/main" val="3394742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solidFill>
                  <a:srgbClr val="953735"/>
                </a:solidFill>
              </a:rPr>
              <a:t>Practice-Legacy Programs, LLC</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25</a:t>
            </a:fld>
            <a:endParaRPr lang="en-US"/>
          </a:p>
        </p:txBody>
      </p:sp>
      <p:sp>
        <p:nvSpPr>
          <p:cNvPr id="7" name="Rectangle 6"/>
          <p:cNvSpPr/>
          <p:nvPr/>
        </p:nvSpPr>
        <p:spPr>
          <a:xfrm>
            <a:off x="965200" y="1117601"/>
            <a:ext cx="7721600" cy="6186310"/>
          </a:xfrm>
          <a:prstGeom prst="rect">
            <a:avLst/>
          </a:prstGeom>
        </p:spPr>
        <p:txBody>
          <a:bodyPr wrap="square">
            <a:spAutoFit/>
          </a:bodyPr>
          <a:lstStyle/>
          <a:p>
            <a:r>
              <a:rPr lang="en-US" sz="3600" b="1" dirty="0" smtClean="0">
                <a:solidFill>
                  <a:srgbClr val="953735"/>
                </a:solidFill>
              </a:rPr>
              <a:t>Elements of proper planning include:</a:t>
            </a:r>
          </a:p>
          <a:p>
            <a:endParaRPr lang="en-US" sz="3600" b="1" dirty="0">
              <a:solidFill>
                <a:srgbClr val="953735"/>
              </a:solidFill>
            </a:endParaRPr>
          </a:p>
          <a:p>
            <a:pPr lvl="1"/>
            <a:r>
              <a:rPr lang="en-US" sz="3600" b="1" dirty="0" smtClean="0">
                <a:solidFill>
                  <a:srgbClr val="953735"/>
                </a:solidFill>
              </a:rPr>
              <a:t>1. Who will be the next clinician?</a:t>
            </a:r>
          </a:p>
          <a:p>
            <a:pPr marL="1657350" lvl="2" indent="-742950">
              <a:buAutoNum type="alphaLcPeriod"/>
            </a:pPr>
            <a:r>
              <a:rPr lang="en-US" sz="3600" b="1" dirty="0" smtClean="0">
                <a:solidFill>
                  <a:srgbClr val="953735"/>
                </a:solidFill>
              </a:rPr>
              <a:t>Releases signed for transfer</a:t>
            </a:r>
          </a:p>
          <a:p>
            <a:pPr marL="1657350" lvl="2" indent="-742950">
              <a:buAutoNum type="alphaLcPeriod"/>
            </a:pPr>
            <a:r>
              <a:rPr lang="en-US" sz="3600" b="1" dirty="0" smtClean="0">
                <a:solidFill>
                  <a:srgbClr val="953735"/>
                </a:solidFill>
              </a:rPr>
              <a:t>Annual checks for availability</a:t>
            </a:r>
          </a:p>
          <a:p>
            <a:pPr marL="1657350" lvl="2" indent="-742950">
              <a:buAutoNum type="alphaLcPeriod"/>
            </a:pPr>
            <a:r>
              <a:rPr lang="en-US" sz="3600" b="1" dirty="0" smtClean="0">
                <a:solidFill>
                  <a:srgbClr val="953735"/>
                </a:solidFill>
              </a:rPr>
              <a:t>Insurance company issues</a:t>
            </a:r>
          </a:p>
          <a:p>
            <a:pPr marL="1200150" lvl="1" indent="-742950">
              <a:buAutoNum type="arabicPeriod" startAt="2"/>
            </a:pPr>
            <a:r>
              <a:rPr lang="en-US" sz="3600" b="1" dirty="0" smtClean="0">
                <a:solidFill>
                  <a:srgbClr val="953735"/>
                </a:solidFill>
              </a:rPr>
              <a:t>Furniture/furnishings?</a:t>
            </a:r>
          </a:p>
          <a:p>
            <a:pPr marL="1200150" lvl="1" indent="-742950">
              <a:buAutoNum type="arabicPeriod" startAt="3"/>
            </a:pPr>
            <a:r>
              <a:rPr lang="en-US" sz="3600" b="1" dirty="0" smtClean="0">
                <a:solidFill>
                  <a:srgbClr val="953735"/>
                </a:solidFill>
              </a:rPr>
              <a:t>Accounts payable/receivable</a:t>
            </a:r>
          </a:p>
          <a:p>
            <a:pPr marL="1200150" lvl="1" indent="-742950">
              <a:buAutoNum type="arabicPeriod" startAt="3"/>
            </a:pPr>
            <a:r>
              <a:rPr lang="en-US" sz="3600" b="1" dirty="0" smtClean="0">
                <a:solidFill>
                  <a:srgbClr val="953735"/>
                </a:solidFill>
              </a:rPr>
              <a:t>Office staff &amp; leases?</a:t>
            </a:r>
          </a:p>
          <a:p>
            <a:pPr marL="1200150" lvl="1" indent="-742950">
              <a:buAutoNum type="arabicPeriod" startAt="3"/>
            </a:pPr>
            <a:r>
              <a:rPr lang="en-US" sz="3600" b="1" dirty="0" smtClean="0">
                <a:solidFill>
                  <a:srgbClr val="953735"/>
                </a:solidFill>
              </a:rPr>
              <a:t>Record storage/retention</a:t>
            </a:r>
          </a:p>
          <a:p>
            <a:pPr lvl="1"/>
            <a:endParaRPr lang="en-US" sz="3600" b="1" dirty="0" smtClean="0">
              <a:solidFill>
                <a:srgbClr val="953735"/>
              </a:solidFill>
            </a:endParaRPr>
          </a:p>
        </p:txBody>
      </p:sp>
    </p:spTree>
    <p:extLst>
      <p:ext uri="{BB962C8B-B14F-4D97-AF65-F5344CB8AC3E}">
        <p14:creationId xmlns:p14="http://schemas.microsoft.com/office/powerpoint/2010/main" val="290515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solidFill>
                  <a:srgbClr val="953735"/>
                </a:solidFill>
              </a:rPr>
              <a:t>Practice-Legacy Programs, LLC</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26</a:t>
            </a:fld>
            <a:endParaRPr lang="en-US"/>
          </a:p>
        </p:txBody>
      </p:sp>
      <p:sp>
        <p:nvSpPr>
          <p:cNvPr id="7" name="Rectangle 6"/>
          <p:cNvSpPr/>
          <p:nvPr/>
        </p:nvSpPr>
        <p:spPr>
          <a:xfrm>
            <a:off x="965200" y="1117601"/>
            <a:ext cx="7721600" cy="6740308"/>
          </a:xfrm>
          <a:prstGeom prst="rect">
            <a:avLst/>
          </a:prstGeom>
        </p:spPr>
        <p:txBody>
          <a:bodyPr wrap="square">
            <a:spAutoFit/>
          </a:bodyPr>
          <a:lstStyle/>
          <a:p>
            <a:r>
              <a:rPr lang="en-US" sz="3600" b="1" dirty="0" smtClean="0">
                <a:solidFill>
                  <a:srgbClr val="953735"/>
                </a:solidFill>
              </a:rPr>
              <a:t>Planned transitions of practices</a:t>
            </a:r>
          </a:p>
          <a:p>
            <a:endParaRPr lang="en-US" sz="3600" b="1" dirty="0">
              <a:solidFill>
                <a:srgbClr val="953735"/>
              </a:solidFill>
            </a:endParaRPr>
          </a:p>
          <a:p>
            <a:r>
              <a:rPr lang="en-US" sz="3600" b="1" dirty="0" smtClean="0">
                <a:solidFill>
                  <a:srgbClr val="953735"/>
                </a:solidFill>
              </a:rPr>
              <a:t>Emergency transitions of practices</a:t>
            </a:r>
          </a:p>
          <a:p>
            <a:endParaRPr lang="en-US" sz="3600" b="1" dirty="0">
              <a:solidFill>
                <a:srgbClr val="953735"/>
              </a:solidFill>
            </a:endParaRPr>
          </a:p>
          <a:p>
            <a:r>
              <a:rPr lang="en-US" sz="3600" b="1" dirty="0" smtClean="0">
                <a:solidFill>
                  <a:srgbClr val="953735"/>
                </a:solidFill>
              </a:rPr>
              <a:t>Retirement and sales of practices</a:t>
            </a:r>
          </a:p>
          <a:p>
            <a:endParaRPr lang="en-US" sz="3600" b="1" dirty="0" smtClean="0">
              <a:solidFill>
                <a:srgbClr val="953735"/>
              </a:solidFill>
            </a:endParaRPr>
          </a:p>
          <a:p>
            <a:pPr algn="ctr"/>
            <a:r>
              <a:rPr lang="en-US" sz="3600" b="1" dirty="0" smtClean="0">
                <a:solidFill>
                  <a:srgbClr val="953735"/>
                </a:solidFill>
                <a:hlinkClick r:id="rId2"/>
              </a:rPr>
              <a:t>www.practice-legacy.com</a:t>
            </a:r>
            <a:endParaRPr lang="en-US" sz="3600" b="1" dirty="0" smtClean="0">
              <a:solidFill>
                <a:srgbClr val="953735"/>
              </a:solidFill>
            </a:endParaRPr>
          </a:p>
          <a:p>
            <a:endParaRPr lang="en-US" sz="3600" b="1" dirty="0" smtClean="0">
              <a:solidFill>
                <a:srgbClr val="953735"/>
              </a:solidFill>
            </a:endParaRPr>
          </a:p>
          <a:p>
            <a:endParaRPr lang="en-US" sz="3600" b="1" dirty="0" smtClean="0">
              <a:solidFill>
                <a:srgbClr val="953735"/>
              </a:solidFill>
            </a:endParaRPr>
          </a:p>
          <a:p>
            <a:endParaRPr lang="en-US" sz="3600" b="1" dirty="0" smtClean="0">
              <a:solidFill>
                <a:srgbClr val="953735"/>
              </a:solidFill>
            </a:endParaRPr>
          </a:p>
          <a:p>
            <a:endParaRPr lang="en-US" sz="3600" b="1" dirty="0" smtClean="0">
              <a:solidFill>
                <a:srgbClr val="953735"/>
              </a:solidFill>
            </a:endParaRPr>
          </a:p>
          <a:p>
            <a:endParaRPr lang="en-US" sz="3600" b="1" dirty="0">
              <a:solidFill>
                <a:srgbClr val="953735"/>
              </a:solidFill>
            </a:endParaRPr>
          </a:p>
        </p:txBody>
      </p:sp>
    </p:spTree>
    <p:extLst>
      <p:ext uri="{BB962C8B-B14F-4D97-AF65-F5344CB8AC3E}">
        <p14:creationId xmlns:p14="http://schemas.microsoft.com/office/powerpoint/2010/main" val="1724958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Clinicians in Court</a:t>
            </a:r>
            <a:endParaRPr lang="en-US" b="1" dirty="0">
              <a:solidFill>
                <a:srgbClr val="953735"/>
              </a:solidFill>
            </a:endParaRPr>
          </a:p>
        </p:txBody>
      </p:sp>
      <p:sp>
        <p:nvSpPr>
          <p:cNvPr id="4" name="Text Placeholder 3"/>
          <p:cNvSpPr>
            <a:spLocks noGrp="1"/>
          </p:cNvSpPr>
          <p:nvPr>
            <p:ph type="body" sz="half" idx="2"/>
          </p:nvPr>
        </p:nvSpPr>
        <p:spPr>
          <a:xfrm>
            <a:off x="3759200" y="1981200"/>
            <a:ext cx="4699000" cy="4114800"/>
          </a:xfrm>
        </p:spPr>
        <p:txBody>
          <a:bodyPr/>
          <a:lstStyle/>
          <a:p>
            <a:pPr marL="0" indent="0">
              <a:buNone/>
            </a:pPr>
            <a:r>
              <a:rPr lang="en-US" b="1" dirty="0" smtClean="0">
                <a:solidFill>
                  <a:srgbClr val="953735"/>
                </a:solidFill>
              </a:rPr>
              <a:t>Clinicians as witnesses:</a:t>
            </a:r>
          </a:p>
          <a:p>
            <a:pPr marL="0" indent="0">
              <a:buNone/>
            </a:pPr>
            <a:endParaRPr lang="en-US" b="1" dirty="0" smtClean="0">
              <a:solidFill>
                <a:srgbClr val="953735"/>
              </a:solidFill>
            </a:endParaRPr>
          </a:p>
          <a:p>
            <a:pPr marL="0" indent="0">
              <a:buNone/>
            </a:pPr>
            <a:r>
              <a:rPr lang="en-US" b="1" dirty="0" smtClean="0">
                <a:solidFill>
                  <a:srgbClr val="953735"/>
                </a:solidFill>
              </a:rPr>
              <a:t>“Fact” or “Percipient”</a:t>
            </a:r>
          </a:p>
          <a:p>
            <a:pPr marL="0" indent="0">
              <a:buNone/>
            </a:pPr>
            <a:endParaRPr lang="en-US" b="1" dirty="0" smtClean="0">
              <a:solidFill>
                <a:srgbClr val="953735"/>
              </a:solidFill>
            </a:endParaRPr>
          </a:p>
          <a:p>
            <a:pPr marL="0" indent="0">
              <a:buNone/>
            </a:pPr>
            <a:r>
              <a:rPr lang="en-US" b="1" dirty="0" smtClean="0">
                <a:solidFill>
                  <a:srgbClr val="953735"/>
                </a:solidFill>
              </a:rPr>
              <a:t>“Expert”</a:t>
            </a:r>
          </a:p>
          <a:p>
            <a:pPr marL="0" indent="0">
              <a:buNone/>
            </a:pPr>
            <a:endParaRPr lang="en-US" b="1" dirty="0" smtClean="0">
              <a:solidFill>
                <a:srgbClr val="953735"/>
              </a:solidFill>
            </a:endParaRPr>
          </a:p>
          <a:p>
            <a:pPr marL="0" indent="0">
              <a:buNone/>
            </a:pPr>
            <a:r>
              <a:rPr lang="en-US" b="1" dirty="0" smtClean="0">
                <a:solidFill>
                  <a:srgbClr val="953735"/>
                </a:solidFill>
              </a:rPr>
              <a:t>“Treating Expert”</a:t>
            </a:r>
          </a:p>
          <a:p>
            <a:pPr marL="0" indent="0">
              <a:buNone/>
            </a:pP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27</a:t>
            </a:fld>
            <a:endParaRPr lang="en-US"/>
          </a:p>
        </p:txBody>
      </p:sp>
      <p:pic>
        <p:nvPicPr>
          <p:cNvPr id="8" name="ClipArt Placeholder 7"/>
          <p:cNvPicPr>
            <a:picLocks noGrp="1" noChangeAspect="1"/>
          </p:cNvPicPr>
          <p:nvPr>
            <p:ph type="clipArt" sz="half" idx="1"/>
          </p:nvPr>
        </p:nvPicPr>
        <p:blipFill>
          <a:blip r:embed="rId2"/>
          <a:srcRect l="9416" r="9416"/>
          <a:stretch>
            <a:fillRect/>
          </a:stretch>
        </p:blipFill>
        <p:spPr>
          <a:xfrm>
            <a:off x="381000" y="2489200"/>
            <a:ext cx="2590800" cy="2798064"/>
          </a:xfrm>
        </p:spPr>
      </p:pic>
    </p:spTree>
    <p:extLst>
      <p:ext uri="{BB962C8B-B14F-4D97-AF65-F5344CB8AC3E}">
        <p14:creationId xmlns:p14="http://schemas.microsoft.com/office/powerpoint/2010/main" val="35494157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Clinicians in Court</a:t>
            </a:r>
            <a:endParaRPr lang="en-US" b="1" dirty="0">
              <a:solidFill>
                <a:srgbClr val="953735"/>
              </a:solidFill>
            </a:endParaRPr>
          </a:p>
        </p:txBody>
      </p:sp>
      <p:sp>
        <p:nvSpPr>
          <p:cNvPr id="4" name="Text Placeholder 3"/>
          <p:cNvSpPr>
            <a:spLocks noGrp="1"/>
          </p:cNvSpPr>
          <p:nvPr>
            <p:ph type="body" sz="half" idx="2"/>
          </p:nvPr>
        </p:nvSpPr>
        <p:spPr>
          <a:xfrm>
            <a:off x="3759200" y="1981200"/>
            <a:ext cx="4699000" cy="4114800"/>
          </a:xfrm>
        </p:spPr>
        <p:txBody>
          <a:bodyPr>
            <a:normAutofit fontScale="25000" lnSpcReduction="20000"/>
          </a:bodyPr>
          <a:lstStyle/>
          <a:p>
            <a:pPr marL="0" indent="0">
              <a:buNone/>
            </a:pPr>
            <a:r>
              <a:rPr lang="en-US" sz="12300" b="1" dirty="0" smtClean="0">
                <a:solidFill>
                  <a:srgbClr val="953735"/>
                </a:solidFill>
              </a:rPr>
              <a:t>Subpoenas:</a:t>
            </a:r>
          </a:p>
          <a:p>
            <a:pPr marL="0" indent="0">
              <a:buNone/>
            </a:pPr>
            <a:endParaRPr lang="en-US" sz="9600" b="1" dirty="0" smtClean="0">
              <a:solidFill>
                <a:srgbClr val="953735"/>
              </a:solidFill>
            </a:endParaRPr>
          </a:p>
          <a:p>
            <a:pPr marL="0" indent="0">
              <a:buNone/>
            </a:pPr>
            <a:r>
              <a:rPr lang="en-US" sz="9600" b="1" dirty="0" smtClean="0">
                <a:solidFill>
                  <a:srgbClr val="953735"/>
                </a:solidFill>
              </a:rPr>
              <a:t>  </a:t>
            </a:r>
            <a:r>
              <a:rPr lang="en-US" sz="11200" b="1" dirty="0" smtClean="0">
                <a:solidFill>
                  <a:srgbClr val="953735"/>
                </a:solidFill>
              </a:rPr>
              <a:t>For Records</a:t>
            </a:r>
          </a:p>
          <a:p>
            <a:pPr marL="0" indent="0">
              <a:buNone/>
            </a:pPr>
            <a:r>
              <a:rPr lang="en-US" sz="11200" b="1" dirty="0">
                <a:solidFill>
                  <a:srgbClr val="953735"/>
                </a:solidFill>
              </a:rPr>
              <a:t> </a:t>
            </a:r>
            <a:r>
              <a:rPr lang="en-US" sz="11200" b="1" dirty="0" smtClean="0">
                <a:solidFill>
                  <a:srgbClr val="953735"/>
                </a:solidFill>
              </a:rPr>
              <a:t> For Appearances</a:t>
            </a:r>
          </a:p>
          <a:p>
            <a:pPr marL="0" indent="0">
              <a:buNone/>
            </a:pPr>
            <a:r>
              <a:rPr lang="en-US" sz="11200" b="1" dirty="0">
                <a:solidFill>
                  <a:srgbClr val="953735"/>
                </a:solidFill>
              </a:rPr>
              <a:t> </a:t>
            </a:r>
            <a:r>
              <a:rPr lang="en-US" sz="11200" b="1" dirty="0" smtClean="0">
                <a:solidFill>
                  <a:srgbClr val="953735"/>
                </a:solidFill>
              </a:rPr>
              <a:t> Dirty Lawyer Trick</a:t>
            </a:r>
          </a:p>
          <a:p>
            <a:pPr marL="0" indent="0">
              <a:buNone/>
            </a:pPr>
            <a:r>
              <a:rPr lang="en-US" sz="11200" b="1" dirty="0">
                <a:solidFill>
                  <a:srgbClr val="953735"/>
                </a:solidFill>
              </a:rPr>
              <a:t> </a:t>
            </a:r>
            <a:r>
              <a:rPr lang="en-US" sz="11200" b="1" dirty="0" smtClean="0">
                <a:solidFill>
                  <a:srgbClr val="953735"/>
                </a:solidFill>
              </a:rPr>
              <a:t> Do-s/Don’t-s</a:t>
            </a:r>
          </a:p>
          <a:p>
            <a:pPr marL="0" indent="0">
              <a:buNone/>
            </a:pPr>
            <a:r>
              <a:rPr lang="en-US" sz="11200" b="1" dirty="0">
                <a:solidFill>
                  <a:srgbClr val="953735"/>
                </a:solidFill>
              </a:rPr>
              <a:t> </a:t>
            </a:r>
            <a:r>
              <a:rPr lang="en-US" sz="11200" b="1" dirty="0" smtClean="0">
                <a:solidFill>
                  <a:srgbClr val="953735"/>
                </a:solidFill>
              </a:rPr>
              <a:t> Prepping clients/patients</a:t>
            </a:r>
          </a:p>
          <a:p>
            <a:pPr marL="0" indent="0">
              <a:buNone/>
            </a:pPr>
            <a:r>
              <a:rPr lang="en-US" sz="11200" b="1" dirty="0">
                <a:solidFill>
                  <a:srgbClr val="953735"/>
                </a:solidFill>
              </a:rPr>
              <a:t> </a:t>
            </a:r>
            <a:r>
              <a:rPr lang="en-US" sz="11200" b="1" dirty="0" smtClean="0">
                <a:solidFill>
                  <a:srgbClr val="953735"/>
                </a:solidFill>
              </a:rPr>
              <a:t> Lawyers – yours and    </a:t>
            </a:r>
          </a:p>
          <a:p>
            <a:pPr marL="0" indent="0">
              <a:buNone/>
            </a:pPr>
            <a:r>
              <a:rPr lang="en-US" sz="11200" b="1" dirty="0">
                <a:solidFill>
                  <a:srgbClr val="953735"/>
                </a:solidFill>
              </a:rPr>
              <a:t> </a:t>
            </a:r>
            <a:r>
              <a:rPr lang="en-US" sz="11200" b="1" dirty="0" smtClean="0">
                <a:solidFill>
                  <a:srgbClr val="953735"/>
                </a:solidFill>
              </a:rPr>
              <a:t>  patient’s/client’s</a:t>
            </a:r>
          </a:p>
          <a:p>
            <a:pPr marL="0" indent="0">
              <a:buNone/>
            </a:pPr>
            <a:r>
              <a:rPr lang="en-US" sz="11200" b="1" dirty="0">
                <a:solidFill>
                  <a:srgbClr val="953735"/>
                </a:solidFill>
              </a:rPr>
              <a:t> </a:t>
            </a:r>
            <a:r>
              <a:rPr lang="en-US" sz="11200" b="1" dirty="0" smtClean="0">
                <a:solidFill>
                  <a:srgbClr val="953735"/>
                </a:solidFill>
              </a:rPr>
              <a:t>  Sheriff’s-Coroner’s</a:t>
            </a:r>
          </a:p>
          <a:p>
            <a:pPr marL="0" indent="0">
              <a:buNone/>
            </a:pPr>
            <a:endParaRPr lang="en-US" b="1" dirty="0" smtClean="0">
              <a:solidFill>
                <a:srgbClr val="953735"/>
              </a:solidFill>
            </a:endParaRPr>
          </a:p>
          <a:p>
            <a:pPr marL="0" indent="0">
              <a:buNone/>
            </a:pPr>
            <a:r>
              <a:rPr lang="en-US" b="1" dirty="0" smtClean="0">
                <a:solidFill>
                  <a:srgbClr val="953735"/>
                </a:solidFill>
              </a:rPr>
              <a:t> </a:t>
            </a:r>
          </a:p>
          <a:p>
            <a:pPr marL="0" indent="0">
              <a:buNone/>
            </a:pPr>
            <a:endParaRPr lang="en-US" b="1" dirty="0">
              <a:solidFill>
                <a:srgbClr val="953735"/>
              </a:solidFill>
            </a:endParaRPr>
          </a:p>
        </p:txBody>
      </p:sp>
      <p:sp>
        <p:nvSpPr>
          <p:cNvPr id="5" name="Slide Number Placeholder 4"/>
          <p:cNvSpPr>
            <a:spLocks noGrp="1"/>
          </p:cNvSpPr>
          <p:nvPr>
            <p:ph type="sldNum" sz="quarter" idx="12"/>
          </p:nvPr>
        </p:nvSpPr>
        <p:spPr>
          <a:xfrm>
            <a:off x="6553200" y="6235700"/>
            <a:ext cx="2133600" cy="365125"/>
          </a:xfrm>
        </p:spPr>
        <p:txBody>
          <a:bodyPr/>
          <a:lstStyle/>
          <a:p>
            <a:pPr>
              <a:defRPr/>
            </a:pPr>
            <a:fld id="{CE2418D5-D1E7-0E45-A244-66746F7EDC86}" type="slidenum">
              <a:rPr lang="en-US" smtClean="0"/>
              <a:pPr>
                <a:defRPr/>
              </a:pPr>
              <a:t>28</a:t>
            </a:fld>
            <a:endParaRPr lang="en-US"/>
          </a:p>
        </p:txBody>
      </p:sp>
      <p:pic>
        <p:nvPicPr>
          <p:cNvPr id="9" name="ClipArt Placeholder 8"/>
          <p:cNvPicPr>
            <a:picLocks noGrp="1" noChangeAspect="1"/>
          </p:cNvPicPr>
          <p:nvPr>
            <p:ph type="clipArt" sz="half" idx="1"/>
          </p:nvPr>
        </p:nvPicPr>
        <p:blipFill>
          <a:blip r:embed="rId2"/>
          <a:srcRect l="19136" r="19136"/>
          <a:stretch>
            <a:fillRect/>
          </a:stretch>
        </p:blipFill>
        <p:spPr>
          <a:xfrm>
            <a:off x="635000" y="2794000"/>
            <a:ext cx="2822222" cy="3048000"/>
          </a:xfrm>
        </p:spPr>
      </p:pic>
    </p:spTree>
    <p:extLst>
      <p:ext uri="{BB962C8B-B14F-4D97-AF65-F5344CB8AC3E}">
        <p14:creationId xmlns:p14="http://schemas.microsoft.com/office/powerpoint/2010/main" val="16558788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A0D3FD16-3FED-8C48-A208-46DFE8560CCE}" type="slidenum">
              <a:rPr lang="en-US"/>
              <a:pPr/>
              <a:t>29</a:t>
            </a:fld>
            <a:endParaRPr lang="en-US"/>
          </a:p>
        </p:txBody>
      </p:sp>
      <p:sp>
        <p:nvSpPr>
          <p:cNvPr id="28673" name="Rectangle 1"/>
          <p:cNvSpPr>
            <a:spLocks noGrp="1" noChangeArrowheads="1"/>
          </p:cNvSpPr>
          <p:nvPr>
            <p:ph type="title"/>
          </p:nvPr>
        </p:nvSpPr>
        <p:spPr>
          <a:xfrm>
            <a:off x="502920" y="445770"/>
            <a:ext cx="8058150" cy="1485900"/>
          </a:xfrm>
          <a:ln/>
        </p:spPr>
        <p:txBody>
          <a:bodyPr/>
          <a:lstStyle/>
          <a:p>
            <a:r>
              <a:rPr lang="en-US" b="1" dirty="0">
                <a:solidFill>
                  <a:srgbClr val="953735"/>
                </a:solidFill>
              </a:rPr>
              <a:t>WITNESSES AND FEES</a:t>
            </a:r>
          </a:p>
        </p:txBody>
      </p:sp>
      <p:sp>
        <p:nvSpPr>
          <p:cNvPr id="28674" name="Rectangle 2"/>
          <p:cNvSpPr>
            <a:spLocks noGrp="1" noChangeArrowheads="1"/>
          </p:cNvSpPr>
          <p:nvPr>
            <p:ph type="body" idx="1"/>
          </p:nvPr>
        </p:nvSpPr>
        <p:spPr>
          <a:xfrm>
            <a:off x="3851910" y="1497330"/>
            <a:ext cx="4777740" cy="4846320"/>
          </a:xfrm>
          <a:ln/>
        </p:spPr>
        <p:txBody>
          <a:bodyPr/>
          <a:lstStyle/>
          <a:p>
            <a:pPr marL="605790">
              <a:buBlip>
                <a:blip r:embed="rId2"/>
              </a:buBlip>
            </a:pPr>
            <a:r>
              <a:rPr lang="en-US" b="1" dirty="0">
                <a:solidFill>
                  <a:srgbClr val="953735"/>
                </a:solidFill>
              </a:rPr>
              <a:t>As a courtesy, experts may be paid in advance, but all witnesses must be paid at the time of </a:t>
            </a:r>
            <a:r>
              <a:rPr lang="ja-JP" altLang="en-US" b="1" dirty="0">
                <a:solidFill>
                  <a:srgbClr val="953735"/>
                </a:solidFill>
                <a:latin typeface="Arial"/>
              </a:rPr>
              <a:t>“</a:t>
            </a:r>
            <a:r>
              <a:rPr lang="en-US" b="1" dirty="0">
                <a:solidFill>
                  <a:srgbClr val="953735"/>
                </a:solidFill>
              </a:rPr>
              <a:t>performance</a:t>
            </a:r>
            <a:r>
              <a:rPr lang="ja-JP" altLang="en-US" b="1" dirty="0">
                <a:solidFill>
                  <a:srgbClr val="953735"/>
                </a:solidFill>
                <a:latin typeface="Arial"/>
              </a:rPr>
              <a:t>”</a:t>
            </a:r>
            <a:endParaRPr lang="en-US" b="1" dirty="0">
              <a:solidFill>
                <a:srgbClr val="953735"/>
              </a:solidFill>
            </a:endParaRPr>
          </a:p>
          <a:p>
            <a:pPr marL="605790">
              <a:buBlip>
                <a:blip r:embed="rId2"/>
              </a:buBlip>
            </a:pPr>
            <a:r>
              <a:rPr lang="en-US" b="1" dirty="0" err="1">
                <a:solidFill>
                  <a:srgbClr val="953735"/>
                </a:solidFill>
              </a:rPr>
              <a:t>Treaters</a:t>
            </a:r>
            <a:r>
              <a:rPr lang="en-US" b="1" dirty="0">
                <a:solidFill>
                  <a:srgbClr val="953735"/>
                </a:solidFill>
              </a:rPr>
              <a:t> should include fees in informed consent:</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 y="2754630"/>
            <a:ext cx="3017520" cy="215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5372202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800" y="23905"/>
            <a:ext cx="7772400" cy="1470025"/>
          </a:xfrm>
        </p:spPr>
        <p:txBody>
          <a:bodyPr/>
          <a:lstStyle/>
          <a:p>
            <a:r>
              <a:rPr lang="en-US" b="1" dirty="0" smtClean="0">
                <a:solidFill>
                  <a:srgbClr val="953735"/>
                </a:solidFill>
                <a:latin typeface="Helvetica" charset="0"/>
                <a:ea typeface="ＭＳ Ｐゴシック" charset="0"/>
                <a:cs typeface="ＭＳ Ｐゴシック" charset="0"/>
              </a:rPr>
              <a:t>Theme for the Workshop</a:t>
            </a:r>
            <a:endParaRPr lang="en-US" b="1" dirty="0">
              <a:solidFill>
                <a:srgbClr val="953735"/>
              </a:solidFill>
            </a:endParaRPr>
          </a:p>
        </p:txBody>
      </p:sp>
      <p:sp>
        <p:nvSpPr>
          <p:cNvPr id="3" name="Subtitle 2"/>
          <p:cNvSpPr>
            <a:spLocks noGrp="1"/>
          </p:cNvSpPr>
          <p:nvPr>
            <p:ph type="subTitle" idx="1"/>
          </p:nvPr>
        </p:nvSpPr>
        <p:spPr>
          <a:xfrm>
            <a:off x="1397000" y="1444160"/>
            <a:ext cx="6400800" cy="1752600"/>
          </a:xfrm>
        </p:spPr>
        <p:txBody>
          <a:bodyPr>
            <a:noAutofit/>
          </a:bodyPr>
          <a:lstStyle/>
          <a:p>
            <a:endParaRPr lang="en-US" sz="4000" dirty="0">
              <a:solidFill>
                <a:schemeClr val="tx1"/>
              </a:solidFill>
            </a:endParaRPr>
          </a:p>
          <a:p>
            <a:r>
              <a:rPr lang="en-US" sz="3600" b="1" dirty="0" smtClean="0">
                <a:solidFill>
                  <a:srgbClr val="953735"/>
                </a:solidFill>
              </a:rPr>
              <a:t>Recent Developments in Law &amp; Ethics, and How They May</a:t>
            </a:r>
          </a:p>
          <a:p>
            <a:r>
              <a:rPr lang="en-US" sz="3600" b="1" dirty="0" smtClean="0">
                <a:solidFill>
                  <a:srgbClr val="953735"/>
                </a:solidFill>
              </a:rPr>
              <a:t>Impact Professional Conduct</a:t>
            </a:r>
            <a:endParaRPr lang="en-US" sz="3600" b="1" dirty="0">
              <a:solidFill>
                <a:srgbClr val="953735"/>
              </a:solidFill>
            </a:endParaRPr>
          </a:p>
        </p:txBody>
      </p:sp>
      <p:sp>
        <p:nvSpPr>
          <p:cNvPr id="4" name="Slide Number Placeholder 3"/>
          <p:cNvSpPr>
            <a:spLocks noGrp="1"/>
          </p:cNvSpPr>
          <p:nvPr>
            <p:ph type="sldNum" sz="quarter" idx="12"/>
          </p:nvPr>
        </p:nvSpPr>
        <p:spPr/>
        <p:txBody>
          <a:bodyPr/>
          <a:lstStyle/>
          <a:p>
            <a:fld id="{93E4AAA4-6363-4581-962D-1ACCC2D600C5}" type="slidenum">
              <a:rPr lang="en-US" smtClean="0"/>
              <a:t>3</a:t>
            </a:fld>
            <a:endParaRPr lang="en-US"/>
          </a:p>
        </p:txBody>
      </p:sp>
    </p:spTree>
    <p:extLst>
      <p:ext uri="{BB962C8B-B14F-4D97-AF65-F5344CB8AC3E}">
        <p14:creationId xmlns:p14="http://schemas.microsoft.com/office/powerpoint/2010/main" val="25868735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953735"/>
                </a:solidFill>
              </a:rPr>
              <a:t>Include </a:t>
            </a:r>
            <a:r>
              <a:rPr lang="en-US" b="1" dirty="0">
                <a:solidFill>
                  <a:srgbClr val="953735"/>
                </a:solidFill>
              </a:rPr>
              <a:t>T</a:t>
            </a:r>
            <a:r>
              <a:rPr lang="en-US" b="1" dirty="0" smtClean="0">
                <a:solidFill>
                  <a:srgbClr val="953735"/>
                </a:solidFill>
              </a:rPr>
              <a:t>his Clause </a:t>
            </a:r>
            <a:r>
              <a:rPr lang="en-US" b="1" dirty="0">
                <a:solidFill>
                  <a:srgbClr val="953735"/>
                </a:solidFill>
              </a:rPr>
              <a:t>I</a:t>
            </a:r>
            <a:r>
              <a:rPr lang="en-US" b="1" dirty="0" smtClean="0">
                <a:solidFill>
                  <a:srgbClr val="953735"/>
                </a:solidFill>
              </a:rPr>
              <a:t>n </a:t>
            </a:r>
            <a:r>
              <a:rPr lang="en-US" b="1" dirty="0">
                <a:solidFill>
                  <a:srgbClr val="953735"/>
                </a:solidFill>
              </a:rPr>
              <a:t>Y</a:t>
            </a:r>
            <a:r>
              <a:rPr lang="en-US" b="1" dirty="0" smtClean="0">
                <a:solidFill>
                  <a:srgbClr val="953735"/>
                </a:solidFill>
              </a:rPr>
              <a:t>our informed </a:t>
            </a:r>
            <a:r>
              <a:rPr lang="en-US" b="1" dirty="0">
                <a:solidFill>
                  <a:srgbClr val="953735"/>
                </a:solidFill>
              </a:rPr>
              <a:t>C</a:t>
            </a:r>
            <a:r>
              <a:rPr lang="en-US" b="1" dirty="0" smtClean="0">
                <a:solidFill>
                  <a:srgbClr val="953735"/>
                </a:solidFill>
              </a:rPr>
              <a:t>onsent Document!!</a:t>
            </a:r>
            <a:endParaRPr lang="en-US" b="1" dirty="0">
              <a:solidFill>
                <a:srgbClr val="953735"/>
              </a:solidFill>
            </a:endParaRPr>
          </a:p>
        </p:txBody>
      </p:sp>
      <p:sp>
        <p:nvSpPr>
          <p:cNvPr id="4" name="Text Placeholder 3"/>
          <p:cNvSpPr>
            <a:spLocks noGrp="1"/>
          </p:cNvSpPr>
          <p:nvPr>
            <p:ph type="body" sz="half" idx="2"/>
          </p:nvPr>
        </p:nvSpPr>
        <p:spPr>
          <a:xfrm>
            <a:off x="330200" y="1981200"/>
            <a:ext cx="8128000" cy="4114800"/>
          </a:xfrm>
        </p:spPr>
        <p:txBody>
          <a:bodyPr>
            <a:normAutofit lnSpcReduction="10000"/>
          </a:bodyPr>
          <a:lstStyle/>
          <a:p>
            <a:pPr marL="0" indent="0" algn="ctr">
              <a:buNone/>
            </a:pPr>
            <a:r>
              <a:rPr lang="en-US" b="1" dirty="0" smtClean="0">
                <a:solidFill>
                  <a:srgbClr val="953735"/>
                </a:solidFill>
              </a:rPr>
              <a:t>By signing your name to this informed consent contract, you agree that, if I am brought into a legal matter involving you, in any way, you will compensate  me at the rate of $X/hr.  You agree that these fees are higher rates than my hourly fees for psychotherapy, and that is because legal involvement is time/energy-consuming and may interfere with my practice responsibilities.</a:t>
            </a:r>
            <a:endParaRPr lang="en-US" b="1" dirty="0">
              <a:solidFill>
                <a:srgbClr val="953735"/>
              </a:solidFill>
            </a:endParaRPr>
          </a:p>
        </p:txBody>
      </p:sp>
      <p:sp>
        <p:nvSpPr>
          <p:cNvPr id="5" name="Slide Number Placeholder 4"/>
          <p:cNvSpPr>
            <a:spLocks noGrp="1"/>
          </p:cNvSpPr>
          <p:nvPr>
            <p:ph type="sldNum" sz="quarter" idx="12"/>
          </p:nvPr>
        </p:nvSpPr>
        <p:spPr/>
        <p:txBody>
          <a:bodyPr/>
          <a:lstStyle/>
          <a:p>
            <a:pPr>
              <a:defRPr/>
            </a:pPr>
            <a:fld id="{CE2418D5-D1E7-0E45-A244-66746F7EDC86}" type="slidenum">
              <a:rPr lang="en-US" smtClean="0"/>
              <a:pPr>
                <a:defRPr/>
              </a:pPr>
              <a:t>30</a:t>
            </a:fld>
            <a:endParaRPr lang="en-US"/>
          </a:p>
        </p:txBody>
      </p:sp>
    </p:spTree>
    <p:extLst>
      <p:ext uri="{BB962C8B-B14F-4D97-AF65-F5344CB8AC3E}">
        <p14:creationId xmlns:p14="http://schemas.microsoft.com/office/powerpoint/2010/main" val="35982612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765565F0-CBBE-DD47-AB0D-98C44A3F1B0E}" type="slidenum">
              <a:rPr lang="en-US"/>
              <a:pPr/>
              <a:t>31</a:t>
            </a:fld>
            <a:endParaRPr lang="en-US"/>
          </a:p>
        </p:txBody>
      </p:sp>
      <p:sp>
        <p:nvSpPr>
          <p:cNvPr id="53249" name="Rectangle 1"/>
          <p:cNvSpPr>
            <a:spLocks noGrp="1" noChangeArrowheads="1"/>
          </p:cNvSpPr>
          <p:nvPr>
            <p:ph type="title"/>
          </p:nvPr>
        </p:nvSpPr>
        <p:spPr>
          <a:xfrm>
            <a:off x="445770" y="364490"/>
            <a:ext cx="8183880" cy="2434590"/>
          </a:xfrm>
          <a:ln/>
        </p:spPr>
        <p:txBody>
          <a:bodyPr/>
          <a:lstStyle/>
          <a:p>
            <a:r>
              <a:rPr lang="en-US" dirty="0">
                <a:solidFill>
                  <a:schemeClr val="accent2">
                    <a:lumMod val="75000"/>
                  </a:schemeClr>
                </a:solidFill>
              </a:rPr>
              <a:t>			</a:t>
            </a:r>
            <a:r>
              <a:rPr lang="en-US" b="1" dirty="0">
                <a:solidFill>
                  <a:schemeClr val="accent2">
                    <a:lumMod val="75000"/>
                  </a:schemeClr>
                </a:solidFill>
              </a:rPr>
              <a:t>	Supervision</a:t>
            </a:r>
            <a:r>
              <a:rPr lang="en-US" dirty="0">
                <a:solidFill>
                  <a:schemeClr val="accent2">
                    <a:lumMod val="75000"/>
                  </a:schemeClr>
                </a:solidFill>
              </a:rPr>
              <a:t/>
            </a:r>
            <a:br>
              <a:rPr lang="en-US" dirty="0">
                <a:solidFill>
                  <a:schemeClr val="accent2">
                    <a:lumMod val="75000"/>
                  </a:schemeClr>
                </a:solidFill>
              </a:rPr>
            </a:br>
            <a:r>
              <a:rPr lang="en-US" sz="1600" u="sng" dirty="0">
                <a:solidFill>
                  <a:schemeClr val="accent2">
                    <a:lumMod val="75000"/>
                  </a:schemeClr>
                </a:solidFill>
                <a:hlinkClick r:id="rId2"/>
              </a:rPr>
              <a:t>http://www.e-psychologist.org/index.iml?mdl=examExams.mdl&amp;Exam_ID=33</a:t>
            </a:r>
            <a:endParaRPr lang="en-US" sz="1600" u="sng" dirty="0">
              <a:solidFill>
                <a:schemeClr val="accent2">
                  <a:lumMod val="75000"/>
                </a:schemeClr>
              </a:solidFill>
            </a:endParaRPr>
          </a:p>
        </p:txBody>
      </p:sp>
      <p:sp>
        <p:nvSpPr>
          <p:cNvPr id="53250" name="Rectangle 2"/>
          <p:cNvSpPr>
            <a:spLocks noGrp="1" noChangeArrowheads="1"/>
          </p:cNvSpPr>
          <p:nvPr>
            <p:ph type="body" idx="1"/>
          </p:nvPr>
        </p:nvSpPr>
        <p:spPr>
          <a:xfrm>
            <a:off x="3977640" y="2434590"/>
            <a:ext cx="4469130" cy="4103370"/>
          </a:xfrm>
          <a:ln/>
        </p:spPr>
        <p:txBody>
          <a:bodyPr/>
          <a:lstStyle/>
          <a:p>
            <a:pPr marL="605790">
              <a:buBlip>
                <a:blip r:embed="rId3"/>
              </a:buBlip>
            </a:pPr>
            <a:r>
              <a:rPr lang="en-US" b="1" dirty="0">
                <a:solidFill>
                  <a:srgbClr val="953735"/>
                </a:solidFill>
              </a:rPr>
              <a:t>THE GOOD NEWS!</a:t>
            </a:r>
          </a:p>
          <a:p>
            <a:pPr marL="1097280" lvl="1">
              <a:buBlip>
                <a:blip r:embed="rId3"/>
              </a:buBlip>
            </a:pPr>
            <a:r>
              <a:rPr lang="en-US" b="1" dirty="0">
                <a:solidFill>
                  <a:srgbClr val="953735"/>
                </a:solidFill>
              </a:rPr>
              <a:t>VERY LITTLE LITIGATION</a:t>
            </a:r>
          </a:p>
        </p:txBody>
      </p:sp>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910" y="2674620"/>
            <a:ext cx="1827372" cy="270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3960249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C0CD3D98-45F5-CB4A-A80A-DBAE920D7218}" type="slidenum">
              <a:rPr lang="en-US"/>
              <a:pPr/>
              <a:t>32</a:t>
            </a:fld>
            <a:endParaRPr lang="en-US"/>
          </a:p>
        </p:txBody>
      </p:sp>
      <p:sp>
        <p:nvSpPr>
          <p:cNvPr id="54273" name="Rectangle 1"/>
          <p:cNvSpPr>
            <a:spLocks noGrp="1" noChangeArrowheads="1"/>
          </p:cNvSpPr>
          <p:nvPr>
            <p:ph type="title"/>
          </p:nvPr>
        </p:nvSpPr>
        <p:spPr>
          <a:xfrm>
            <a:off x="468630" y="480060"/>
            <a:ext cx="8092440" cy="2468880"/>
          </a:xfrm>
          <a:ln/>
        </p:spPr>
        <p:txBody>
          <a:bodyPr/>
          <a:lstStyle/>
          <a:p>
            <a:r>
              <a:rPr lang="en-US" b="1" dirty="0">
                <a:solidFill>
                  <a:srgbClr val="953735"/>
                </a:solidFill>
              </a:rPr>
              <a:t>THE BAD NEWS: IT</a:t>
            </a:r>
            <a:r>
              <a:rPr lang="ja-JP" altLang="en-US" b="1" dirty="0">
                <a:solidFill>
                  <a:srgbClr val="953735"/>
                </a:solidFill>
                <a:latin typeface="Arial"/>
              </a:rPr>
              <a:t>’</a:t>
            </a:r>
            <a:r>
              <a:rPr lang="en-US" b="1" dirty="0">
                <a:solidFill>
                  <a:srgbClr val="953735"/>
                </a:solidFill>
              </a:rPr>
              <a:t>S </a:t>
            </a:r>
            <a:r>
              <a:rPr lang="ja-JP" altLang="en-US" b="1" dirty="0">
                <a:solidFill>
                  <a:srgbClr val="953735"/>
                </a:solidFill>
                <a:latin typeface="Arial"/>
              </a:rPr>
              <a:t>“</a:t>
            </a:r>
            <a:r>
              <a:rPr lang="en-US" b="1" dirty="0">
                <a:solidFill>
                  <a:srgbClr val="953735"/>
                </a:solidFill>
              </a:rPr>
              <a:t>RESOURCE-INTENSIVE</a:t>
            </a:r>
            <a:r>
              <a:rPr lang="ja-JP" altLang="en-US" b="1" dirty="0">
                <a:solidFill>
                  <a:srgbClr val="953735"/>
                </a:solidFill>
                <a:latin typeface="Arial"/>
              </a:rPr>
              <a:t>”</a:t>
            </a:r>
            <a:endParaRPr lang="en-US" b="1" dirty="0">
              <a:solidFill>
                <a:srgbClr val="953735"/>
              </a:solidFill>
            </a:endParaRPr>
          </a:p>
        </p:txBody>
      </p:sp>
      <p:sp>
        <p:nvSpPr>
          <p:cNvPr id="54274" name="Rectangle 2"/>
          <p:cNvSpPr>
            <a:spLocks noGrp="1" noChangeArrowheads="1"/>
          </p:cNvSpPr>
          <p:nvPr>
            <p:ph type="body" idx="1"/>
          </p:nvPr>
        </p:nvSpPr>
        <p:spPr>
          <a:xfrm>
            <a:off x="4331970" y="2548890"/>
            <a:ext cx="4217670" cy="3817620"/>
          </a:xfrm>
          <a:ln/>
        </p:spPr>
        <p:txBody>
          <a:bodyPr>
            <a:normAutofit lnSpcReduction="10000"/>
          </a:bodyPr>
          <a:lstStyle/>
          <a:p>
            <a:pPr marL="605790">
              <a:buBlip>
                <a:blip r:embed="rId2"/>
              </a:buBlip>
            </a:pPr>
            <a:r>
              <a:rPr lang="en-US" b="1" dirty="0">
                <a:solidFill>
                  <a:srgbClr val="953735"/>
                </a:solidFill>
              </a:rPr>
              <a:t>Three areas of law that supervisors should know/know about:</a:t>
            </a:r>
          </a:p>
          <a:p>
            <a:pPr marL="605790"/>
            <a:r>
              <a:rPr lang="en-US" sz="2200" b="1" dirty="0">
                <a:solidFill>
                  <a:srgbClr val="953735"/>
                </a:solidFill>
              </a:rPr>
              <a:t>a. Labor law;</a:t>
            </a:r>
          </a:p>
          <a:p>
            <a:pPr marL="605790"/>
            <a:r>
              <a:rPr lang="en-US" sz="2200" b="1" dirty="0">
                <a:solidFill>
                  <a:srgbClr val="953735"/>
                </a:solidFill>
              </a:rPr>
              <a:t>b. The Law of vicarious liability;</a:t>
            </a:r>
          </a:p>
          <a:p>
            <a:pPr marL="605790"/>
            <a:r>
              <a:rPr lang="en-US" sz="2200" b="1" dirty="0">
                <a:solidFill>
                  <a:srgbClr val="953735"/>
                </a:solidFill>
              </a:rPr>
              <a:t>c. The Law of negligent supervision.</a:t>
            </a:r>
          </a:p>
          <a:p>
            <a:pPr marL="605790">
              <a:buBlip>
                <a:blip r:embed="rId2"/>
              </a:buBlip>
            </a:pPr>
            <a:endParaRPr lang="en-US" dirty="0">
              <a:solidFill>
                <a:srgbClr val="646464"/>
              </a:solidFill>
            </a:endParaRP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 y="2880360"/>
            <a:ext cx="374904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8210122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3DD59C00-E734-6246-8F71-F9652E7184DD}" type="slidenum">
              <a:rPr lang="en-US"/>
              <a:pPr/>
              <a:t>33</a:t>
            </a:fld>
            <a:endParaRPr lang="en-US"/>
          </a:p>
        </p:txBody>
      </p:sp>
      <p:sp>
        <p:nvSpPr>
          <p:cNvPr id="55297" name="Rectangle 1"/>
          <p:cNvSpPr>
            <a:spLocks noGrp="1" noChangeArrowheads="1"/>
          </p:cNvSpPr>
          <p:nvPr>
            <p:ph type="title"/>
          </p:nvPr>
        </p:nvSpPr>
        <p:spPr>
          <a:ln/>
        </p:spPr>
        <p:txBody>
          <a:bodyPr/>
          <a:lstStyle/>
          <a:p>
            <a:r>
              <a:rPr lang="en-US" dirty="0"/>
              <a:t>		</a:t>
            </a:r>
            <a:r>
              <a:rPr lang="en-US" b="1" dirty="0">
                <a:solidFill>
                  <a:srgbClr val="953735"/>
                </a:solidFill>
              </a:rPr>
              <a:t>	LABOR LAW</a:t>
            </a:r>
          </a:p>
        </p:txBody>
      </p:sp>
      <p:sp>
        <p:nvSpPr>
          <p:cNvPr id="55298" name="Rectangle 2"/>
          <p:cNvSpPr>
            <a:spLocks noGrp="1" noChangeArrowheads="1"/>
          </p:cNvSpPr>
          <p:nvPr>
            <p:ph type="body" idx="1"/>
          </p:nvPr>
        </p:nvSpPr>
        <p:spPr>
          <a:xfrm>
            <a:off x="3989070" y="1977390"/>
            <a:ext cx="4549140" cy="4103370"/>
          </a:xfrm>
          <a:ln/>
        </p:spPr>
        <p:txBody>
          <a:bodyPr>
            <a:normAutofit fontScale="92500" lnSpcReduction="20000"/>
          </a:bodyPr>
          <a:lstStyle/>
          <a:p>
            <a:pPr marL="605790">
              <a:buBlip>
                <a:blip r:embed="rId2"/>
              </a:buBlip>
            </a:pPr>
            <a:r>
              <a:rPr lang="en-US" b="1" dirty="0">
                <a:solidFill>
                  <a:srgbClr val="953735"/>
                </a:solidFill>
                <a:effectLst>
                  <a:outerShdw blurRad="38100" dist="38100" dir="2700000" algn="tl">
                    <a:srgbClr val="000000"/>
                  </a:outerShdw>
                </a:effectLst>
              </a:rPr>
              <a:t>Students are W-2, not 1099.</a:t>
            </a:r>
          </a:p>
          <a:p>
            <a:pPr marL="605790">
              <a:buBlip>
                <a:blip r:embed="rId2"/>
              </a:buBlip>
            </a:pPr>
            <a:r>
              <a:rPr lang="en-US" b="1" dirty="0">
                <a:solidFill>
                  <a:srgbClr val="953735"/>
                </a:solidFill>
                <a:effectLst>
                  <a:outerShdw blurRad="38100" dist="38100" dir="2700000" algn="tl">
                    <a:srgbClr val="000000"/>
                  </a:outerShdw>
                </a:effectLst>
              </a:rPr>
              <a:t>Employment contract:</a:t>
            </a:r>
          </a:p>
          <a:p>
            <a:pPr marL="605790"/>
            <a:r>
              <a:rPr lang="en-US" b="1" dirty="0">
                <a:solidFill>
                  <a:srgbClr val="953735"/>
                </a:solidFill>
                <a:effectLst>
                  <a:outerShdw blurRad="38100" dist="38100" dir="2700000" algn="tl">
                    <a:srgbClr val="000000"/>
                  </a:outerShdw>
                </a:effectLst>
              </a:rPr>
              <a:t>Expectations of student;</a:t>
            </a:r>
          </a:p>
          <a:p>
            <a:pPr marL="605790"/>
            <a:r>
              <a:rPr lang="en-US" b="1" dirty="0">
                <a:solidFill>
                  <a:srgbClr val="953735"/>
                </a:solidFill>
                <a:effectLst>
                  <a:outerShdw blurRad="38100" dist="38100" dir="2700000" algn="tl">
                    <a:srgbClr val="000000"/>
                  </a:outerShdw>
                </a:effectLst>
              </a:rPr>
              <a:t>Expectations of          supervisor.</a:t>
            </a:r>
          </a:p>
          <a:p>
            <a:pPr marL="605790"/>
            <a:r>
              <a:rPr lang="en-US" b="1" dirty="0">
                <a:solidFill>
                  <a:srgbClr val="953735"/>
                </a:solidFill>
                <a:effectLst>
                  <a:outerShdw blurRad="38100" dist="38100" dir="2700000" algn="tl">
                    <a:srgbClr val="000000"/>
                  </a:outerShdw>
                </a:effectLst>
              </a:rPr>
              <a:t>Remediation plans.</a:t>
            </a:r>
          </a:p>
          <a:p>
            <a:pPr marL="605790"/>
            <a:r>
              <a:rPr lang="en-US" b="1" dirty="0">
                <a:solidFill>
                  <a:srgbClr val="953735"/>
                </a:solidFill>
                <a:effectLst>
                  <a:outerShdw blurRad="38100" dist="38100" dir="2700000" algn="tl">
                    <a:srgbClr val="000000"/>
                  </a:outerShdw>
                </a:effectLst>
              </a:rPr>
              <a:t>Personnel file.</a:t>
            </a:r>
          </a:p>
          <a:p>
            <a:pPr marL="605790">
              <a:buBlip>
                <a:blip r:embed="rId2"/>
              </a:buBlip>
            </a:pPr>
            <a:endParaRPr lang="en-US" dirty="0">
              <a:solidFill>
                <a:srgbClr val="515151"/>
              </a:solidFill>
              <a:effectLst>
                <a:outerShdw blurRad="38100" dist="38100" dir="2700000" algn="tl">
                  <a:srgbClr val="000000"/>
                </a:outerShdw>
              </a:effectLst>
            </a:endParaRP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740" y="3394710"/>
            <a:ext cx="2503170" cy="191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07133719"/>
      </p:ext>
    </p:extLst>
  </p:cSld>
  <p:clrMapOvr>
    <a:masterClrMapping/>
  </p:clrMapOvr>
  <p:transition xmlns:p14="http://schemas.microsoft.com/office/powerpoint/2010/main" spd="med">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6195B90E-A9AB-B746-82E7-80A467E12C46}" type="slidenum">
              <a:rPr lang="en-US"/>
              <a:pPr/>
              <a:t>34</a:t>
            </a:fld>
            <a:endParaRPr lang="en-US"/>
          </a:p>
        </p:txBody>
      </p:sp>
      <p:sp>
        <p:nvSpPr>
          <p:cNvPr id="56321" name="Rectangle 1"/>
          <p:cNvSpPr>
            <a:spLocks noGrp="1" noChangeArrowheads="1"/>
          </p:cNvSpPr>
          <p:nvPr>
            <p:ph type="title"/>
          </p:nvPr>
        </p:nvSpPr>
        <p:spPr>
          <a:ln/>
        </p:spPr>
        <p:txBody>
          <a:bodyPr/>
          <a:lstStyle/>
          <a:p>
            <a:r>
              <a:rPr lang="en-US" b="1" dirty="0">
                <a:solidFill>
                  <a:srgbClr val="953735"/>
                </a:solidFill>
              </a:rPr>
              <a:t>VICARIOUS LIABILITY</a:t>
            </a:r>
          </a:p>
        </p:txBody>
      </p:sp>
      <p:sp>
        <p:nvSpPr>
          <p:cNvPr id="56322" name="Rectangle 2"/>
          <p:cNvSpPr>
            <a:spLocks noGrp="1" noChangeArrowheads="1"/>
          </p:cNvSpPr>
          <p:nvPr>
            <p:ph type="body" idx="1"/>
          </p:nvPr>
        </p:nvSpPr>
        <p:spPr>
          <a:xfrm>
            <a:off x="3749040" y="1565910"/>
            <a:ext cx="4812030" cy="4926330"/>
          </a:xfrm>
          <a:ln/>
        </p:spPr>
        <p:txBody>
          <a:bodyPr/>
          <a:lstStyle/>
          <a:p>
            <a:pPr marL="605790">
              <a:buBlip>
                <a:blip r:embed="rId2"/>
              </a:buBlip>
            </a:pPr>
            <a:r>
              <a:rPr lang="en-US" sz="2300" b="1" dirty="0">
                <a:solidFill>
                  <a:srgbClr val="953735"/>
                </a:solidFill>
              </a:rPr>
              <a:t>1. Only applies to employers – harder to apply to supervisors who are also employees or to independent contractors.</a:t>
            </a:r>
          </a:p>
          <a:p>
            <a:pPr marL="605790"/>
            <a:r>
              <a:rPr lang="en-US" sz="2200" b="1" dirty="0">
                <a:solidFill>
                  <a:srgbClr val="953735"/>
                </a:solidFill>
              </a:rPr>
              <a:t>2.  For all activities that fall within the scope of employment.</a:t>
            </a:r>
          </a:p>
          <a:p>
            <a:pPr marL="605790"/>
            <a:r>
              <a:rPr lang="en-US" sz="2200" b="1" dirty="0">
                <a:solidFill>
                  <a:srgbClr val="953735"/>
                </a:solidFill>
              </a:rPr>
              <a:t>3.  If the student did it, the owner did it (no mitigation).</a:t>
            </a:r>
          </a:p>
          <a:p>
            <a:pPr marL="605790"/>
            <a:r>
              <a:rPr lang="en-US" sz="2200" b="1" dirty="0">
                <a:solidFill>
                  <a:srgbClr val="953735"/>
                </a:solidFill>
              </a:rPr>
              <a:t>4.  Civil - not administrative arena.</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17" y="3257550"/>
            <a:ext cx="2596038" cy="187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2122151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56323"/>
                                        </p:tgtEl>
                                        <p:attrNameLst>
                                          <p:attrName>ppt_x</p:attrName>
                                        </p:attrNameLst>
                                      </p:cBhvr>
                                      <p:tavLst>
                                        <p:tav tm="0">
                                          <p:val>
                                            <p:strVal val="ppt_x"/>
                                          </p:val>
                                        </p:tav>
                                        <p:tav tm="100000">
                                          <p:val>
                                            <p:strVal val="1+ppt_w/2"/>
                                          </p:val>
                                        </p:tav>
                                      </p:tavLst>
                                    </p:anim>
                                    <p:anim calcmode="lin" valueType="num">
                                      <p:cBhvr additive="base">
                                        <p:cTn id="7" dur="500"/>
                                        <p:tgtEl>
                                          <p:spTgt spid="56323"/>
                                        </p:tgtEl>
                                        <p:attrNameLst>
                                          <p:attrName>ppt_y</p:attrName>
                                        </p:attrNameLst>
                                      </p:cBhvr>
                                      <p:tavLst>
                                        <p:tav tm="0">
                                          <p:val>
                                            <p:strVal val="ppt_y"/>
                                          </p:val>
                                        </p:tav>
                                        <p:tav tm="100000">
                                          <p:val>
                                            <p:strVal val="ppt_y"/>
                                          </p:val>
                                        </p:tav>
                                      </p:tavLst>
                                    </p:anim>
                                    <p:set>
                                      <p:cBhvr>
                                        <p:cTn id="8" dur="1" fill="hold">
                                          <p:stCondLst>
                                            <p:cond delay="499"/>
                                          </p:stCondLst>
                                        </p:cTn>
                                        <p:tgtEl>
                                          <p:spTgt spid="563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A4698E23-A37E-6143-BF72-01AD35B8379B}" type="slidenum">
              <a:rPr lang="en-US"/>
              <a:pPr/>
              <a:t>35</a:t>
            </a:fld>
            <a:endParaRPr lang="en-US"/>
          </a:p>
        </p:txBody>
      </p:sp>
      <p:sp>
        <p:nvSpPr>
          <p:cNvPr id="57345" name="Rectangle 1"/>
          <p:cNvSpPr>
            <a:spLocks noGrp="1" noChangeArrowheads="1"/>
          </p:cNvSpPr>
          <p:nvPr>
            <p:ph type="title"/>
          </p:nvPr>
        </p:nvSpPr>
        <p:spPr>
          <a:xfrm>
            <a:off x="468630" y="445770"/>
            <a:ext cx="8115300" cy="1428750"/>
          </a:xfrm>
          <a:ln/>
        </p:spPr>
        <p:txBody>
          <a:bodyPr/>
          <a:lstStyle/>
          <a:p>
            <a:r>
              <a:rPr lang="en-US" sz="4300" dirty="0"/>
              <a:t>   </a:t>
            </a:r>
            <a:r>
              <a:rPr lang="en-US" sz="4300" b="1" dirty="0">
                <a:solidFill>
                  <a:srgbClr val="953735"/>
                </a:solidFill>
              </a:rPr>
              <a:t>NEGLIGENT SUPERVISION</a:t>
            </a:r>
          </a:p>
        </p:txBody>
      </p:sp>
      <p:sp>
        <p:nvSpPr>
          <p:cNvPr id="57346" name="Rectangle 2"/>
          <p:cNvSpPr>
            <a:spLocks noGrp="1" noChangeArrowheads="1"/>
          </p:cNvSpPr>
          <p:nvPr>
            <p:ph type="body" idx="1"/>
          </p:nvPr>
        </p:nvSpPr>
        <p:spPr>
          <a:xfrm>
            <a:off x="3600450" y="1600200"/>
            <a:ext cx="4994910" cy="4869180"/>
          </a:xfrm>
          <a:ln/>
        </p:spPr>
        <p:txBody>
          <a:bodyPr>
            <a:normAutofit/>
          </a:bodyPr>
          <a:lstStyle/>
          <a:p>
            <a:pPr marL="668655" indent="-257175"/>
            <a:r>
              <a:rPr lang="en-US" sz="2400" b="1" dirty="0">
                <a:solidFill>
                  <a:srgbClr val="953735"/>
                </a:solidFill>
              </a:rPr>
              <a:t>1.  Applies to all supervisors.</a:t>
            </a:r>
          </a:p>
          <a:p>
            <a:pPr marL="668655" indent="-257175"/>
            <a:r>
              <a:rPr lang="en-US" sz="2400" b="1" dirty="0">
                <a:solidFill>
                  <a:srgbClr val="953735"/>
                </a:solidFill>
              </a:rPr>
              <a:t>2.  Standard of care is the bench-mark.</a:t>
            </a:r>
          </a:p>
          <a:p>
            <a:pPr marL="668655" indent="-257175"/>
            <a:r>
              <a:rPr lang="en-US" sz="2400" b="1" dirty="0">
                <a:solidFill>
                  <a:srgbClr val="953735"/>
                </a:solidFill>
              </a:rPr>
              <a:t>3.  Verbal report won</a:t>
            </a:r>
            <a:r>
              <a:rPr lang="ja-JP" altLang="en-US" sz="2400" b="1" dirty="0">
                <a:solidFill>
                  <a:srgbClr val="953735"/>
                </a:solidFill>
                <a:latin typeface="Arial"/>
              </a:rPr>
              <a:t>’</a:t>
            </a:r>
            <a:r>
              <a:rPr lang="en-US" sz="2400" b="1" dirty="0">
                <a:solidFill>
                  <a:srgbClr val="953735"/>
                </a:solidFill>
              </a:rPr>
              <a:t>t protect against liability.</a:t>
            </a:r>
          </a:p>
          <a:p>
            <a:pPr marL="668655" indent="-257175"/>
            <a:r>
              <a:rPr lang="en-US" sz="2400" b="1" dirty="0">
                <a:solidFill>
                  <a:srgbClr val="953735"/>
                </a:solidFill>
              </a:rPr>
              <a:t>4.  Always listen to/watch last 5 minutes of each session observed.</a:t>
            </a:r>
          </a:p>
          <a:p>
            <a:pPr marL="668655" indent="-257175"/>
            <a:r>
              <a:rPr lang="en-US" sz="2400" b="1" dirty="0">
                <a:solidFill>
                  <a:srgbClr val="953735"/>
                </a:solidFill>
              </a:rPr>
              <a:t>5.  Countersign everything.</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267" y="2943225"/>
            <a:ext cx="2594610" cy="24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5239728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69D0D090-5E20-8A41-80DD-DE87EC9D9BCE}" type="slidenum">
              <a:rPr lang="en-US"/>
              <a:pPr/>
              <a:t>36</a:t>
            </a:fld>
            <a:endParaRPr lang="en-US"/>
          </a:p>
        </p:txBody>
      </p:sp>
      <p:sp>
        <p:nvSpPr>
          <p:cNvPr id="36865" name="Rectangle 1"/>
          <p:cNvSpPr>
            <a:spLocks noGrp="1" noChangeArrowheads="1"/>
          </p:cNvSpPr>
          <p:nvPr>
            <p:ph type="title"/>
          </p:nvPr>
        </p:nvSpPr>
        <p:spPr>
          <a:xfrm>
            <a:off x="422910" y="445770"/>
            <a:ext cx="8241030" cy="1040130"/>
          </a:xfrm>
          <a:ln/>
        </p:spPr>
        <p:txBody>
          <a:bodyPr/>
          <a:lstStyle/>
          <a:p>
            <a:r>
              <a:rPr lang="en-US" sz="4200" b="1" dirty="0">
                <a:solidFill>
                  <a:srgbClr val="953735"/>
                </a:solidFill>
              </a:rPr>
              <a:t>SUICIDE RISK MANAGEMENT</a:t>
            </a:r>
          </a:p>
        </p:txBody>
      </p:sp>
      <p:sp>
        <p:nvSpPr>
          <p:cNvPr id="36866" name="Rectangle 2"/>
          <p:cNvSpPr>
            <a:spLocks noGrp="1" noChangeArrowheads="1"/>
          </p:cNvSpPr>
          <p:nvPr>
            <p:ph type="body" idx="1"/>
          </p:nvPr>
        </p:nvSpPr>
        <p:spPr>
          <a:xfrm>
            <a:off x="2960370" y="1268730"/>
            <a:ext cx="5292090" cy="5200650"/>
          </a:xfrm>
          <a:ln/>
        </p:spPr>
        <p:txBody>
          <a:bodyPr/>
          <a:lstStyle/>
          <a:p>
            <a:pPr marL="1405890" lvl="2">
              <a:buBlip>
                <a:blip r:embed="rId2"/>
              </a:buBlip>
            </a:pPr>
            <a:r>
              <a:rPr lang="en-US" b="1" dirty="0">
                <a:solidFill>
                  <a:srgbClr val="953735"/>
                </a:solidFill>
              </a:rPr>
              <a:t>The words </a:t>
            </a:r>
            <a:r>
              <a:rPr lang="ja-JP" altLang="en-US" b="1" dirty="0">
                <a:solidFill>
                  <a:srgbClr val="953735"/>
                </a:solidFill>
                <a:latin typeface="Arial"/>
              </a:rPr>
              <a:t>“</a:t>
            </a:r>
            <a:r>
              <a:rPr lang="en-US" b="1" dirty="0">
                <a:solidFill>
                  <a:srgbClr val="953735"/>
                </a:solidFill>
              </a:rPr>
              <a:t>patient contracts for safety</a:t>
            </a:r>
            <a:r>
              <a:rPr lang="ja-JP" altLang="en-US" b="1" dirty="0">
                <a:solidFill>
                  <a:srgbClr val="953735"/>
                </a:solidFill>
                <a:latin typeface="Arial"/>
              </a:rPr>
              <a:t>”</a:t>
            </a:r>
            <a:r>
              <a:rPr lang="en-US" b="1" dirty="0">
                <a:solidFill>
                  <a:srgbClr val="953735"/>
                </a:solidFill>
              </a:rPr>
              <a:t> will not help a clinician, in the event of a </a:t>
            </a:r>
            <a:r>
              <a:rPr lang="ja-JP" altLang="en-US" b="1" dirty="0">
                <a:solidFill>
                  <a:srgbClr val="953735"/>
                </a:solidFill>
                <a:latin typeface="Arial"/>
              </a:rPr>
              <a:t>“</a:t>
            </a:r>
            <a:r>
              <a:rPr lang="en-US" b="1" dirty="0">
                <a:solidFill>
                  <a:srgbClr val="953735"/>
                </a:solidFill>
              </a:rPr>
              <a:t>dark cloud.</a:t>
            </a:r>
            <a:r>
              <a:rPr lang="ja-JP" altLang="en-US" b="1" dirty="0">
                <a:solidFill>
                  <a:srgbClr val="953735"/>
                </a:solidFill>
                <a:latin typeface="Arial"/>
              </a:rPr>
              <a:t>”</a:t>
            </a:r>
            <a:r>
              <a:rPr lang="en-US" b="1" dirty="0">
                <a:solidFill>
                  <a:srgbClr val="953735"/>
                </a:solidFill>
              </a:rPr>
              <a:t> </a:t>
            </a:r>
          </a:p>
          <a:p>
            <a:pPr marL="605790">
              <a:buBlip>
                <a:blip r:embed="rId2"/>
              </a:buBlip>
            </a:pPr>
            <a:endParaRPr lang="en-US" dirty="0"/>
          </a:p>
          <a:p>
            <a:pPr marL="605790">
              <a:buBlip>
                <a:blip r:embed="rId2"/>
              </a:buBlip>
            </a:pPr>
            <a:r>
              <a:rPr lang="en-US" b="1" dirty="0">
                <a:solidFill>
                  <a:srgbClr val="953735"/>
                </a:solidFill>
              </a:rPr>
              <a:t>The standard of care is to document that you have performed an assessment of risk.</a:t>
            </a:r>
          </a:p>
          <a:p>
            <a:pPr marL="605790">
              <a:buBlip>
                <a:blip r:embed="rId2"/>
              </a:buBlip>
            </a:pPr>
            <a:endParaRPr lang="en-US" dirty="0"/>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 y="2753202"/>
            <a:ext cx="1680210" cy="255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115503806"/>
      </p:ext>
    </p:extLst>
  </p:cSld>
  <p:clrMapOvr>
    <a:masterClrMapping/>
  </p:clrMapOvr>
  <p:transition xmlns:p14="http://schemas.microsoft.com/office/powerpoint/2010/main" spd="med">
    <p:blinds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lide Number Placeholder 3"/>
          <p:cNvSpPr>
            <a:spLocks noGrp="1"/>
          </p:cNvSpPr>
          <p:nvPr>
            <p:ph type="sldNum" sz="quarter" idx="10"/>
          </p:nvPr>
        </p:nvSpPr>
        <p:spPr/>
        <p:txBody>
          <a:bodyPr/>
          <a:lstStyle/>
          <a:p>
            <a:fld id="{69754F38-368D-0D4A-ACA7-4538567C2342}" type="slidenum">
              <a:rPr lang="en-US"/>
              <a:pPr/>
              <a:t>37</a:t>
            </a:fld>
            <a:endParaRPr lang="en-US"/>
          </a:p>
        </p:txBody>
      </p:sp>
      <p:sp>
        <p:nvSpPr>
          <p:cNvPr id="37889" name="Rectangle 1"/>
          <p:cNvSpPr>
            <a:spLocks noGrp="1" noChangeArrowheads="1"/>
          </p:cNvSpPr>
          <p:nvPr>
            <p:ph type="body" idx="1"/>
          </p:nvPr>
        </p:nvSpPr>
        <p:spPr>
          <a:xfrm>
            <a:off x="2125980" y="800100"/>
            <a:ext cx="6789420" cy="5715000"/>
          </a:xfrm>
          <a:ln/>
        </p:spPr>
        <p:txBody>
          <a:bodyPr/>
          <a:lstStyle/>
          <a:p>
            <a:pPr marL="605790">
              <a:lnSpc>
                <a:spcPct val="90000"/>
              </a:lnSpc>
              <a:buBlip>
                <a:blip r:embed="rId2"/>
              </a:buBlip>
            </a:pPr>
            <a:r>
              <a:rPr lang="en-US" sz="2200" b="1" dirty="0">
                <a:solidFill>
                  <a:srgbClr val="953735"/>
                </a:solidFill>
              </a:rPr>
              <a:t>Sample Suicide Assessment Format</a:t>
            </a:r>
            <a:endParaRPr lang="en-US" sz="2200" b="1" u="sng" dirty="0">
              <a:solidFill>
                <a:srgbClr val="953735"/>
              </a:solidFill>
            </a:endParaRPr>
          </a:p>
          <a:p>
            <a:pPr marL="605790">
              <a:lnSpc>
                <a:spcPct val="90000"/>
              </a:lnSpc>
            </a:pPr>
            <a:r>
              <a:rPr lang="en-US" sz="1400" b="1" dirty="0">
                <a:solidFill>
                  <a:srgbClr val="953735"/>
                </a:solidFill>
                <a:latin typeface="Times New Roman" charset="0"/>
                <a:cs typeface="Times New Roman" charset="0"/>
                <a:sym typeface="Times New Roman" charset="0"/>
              </a:rPr>
              <a:t>RISK FACTORS</a:t>
            </a:r>
            <a:r>
              <a:rPr lang="en-US" sz="1400" b="1" dirty="0">
                <a:solidFill>
                  <a:srgbClr val="953735"/>
                </a:solidFill>
                <a:latin typeface="Times New Roman" charset="0"/>
                <a:ea typeface="ヒラギノ明朝 ProN W6" charset="0"/>
                <a:cs typeface="ヒラギノ明朝 ProN W6" charset="0"/>
                <a:sym typeface="Times New Roman" charset="0"/>
              </a:rPr>
              <a:t>	</a:t>
            </a:r>
            <a:r>
              <a:rPr lang="en-US" sz="1400" b="1" dirty="0">
                <a:solidFill>
                  <a:srgbClr val="953735"/>
                </a:solidFill>
                <a:latin typeface="Times New Roman" charset="0"/>
                <a:cs typeface="Times New Roman" charset="0"/>
                <a:sym typeface="Times New Roman" charset="0"/>
              </a:rPr>
              <a:t>      FACILITATING</a:t>
            </a:r>
            <a:r>
              <a:rPr lang="en-US" sz="1400" b="1" dirty="0">
                <a:solidFill>
                  <a:srgbClr val="953735"/>
                </a:solidFill>
                <a:latin typeface="Times New Roman" charset="0"/>
                <a:ea typeface="ヒラギノ明朝 ProN W6" charset="0"/>
                <a:cs typeface="ヒラギノ明朝 ProN W6" charset="0"/>
                <a:sym typeface="Times New Roman" charset="0"/>
              </a:rPr>
              <a:t>	</a:t>
            </a:r>
            <a:r>
              <a:rPr lang="en-US" sz="1400" b="1" dirty="0">
                <a:solidFill>
                  <a:srgbClr val="953735"/>
                </a:solidFill>
                <a:latin typeface="Times New Roman" charset="0"/>
                <a:cs typeface="Times New Roman" charset="0"/>
                <a:sym typeface="Times New Roman" charset="0"/>
              </a:rPr>
              <a:t>          INHIBITING</a:t>
            </a:r>
            <a:endParaRPr lang="en-US" sz="14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Short-term *</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Panic attacks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a:t>
            </a:r>
            <a:r>
              <a:rPr lang="en-US" sz="1300" b="1" dirty="0" err="1">
                <a:solidFill>
                  <a:srgbClr val="953735"/>
                </a:solidFill>
                <a:latin typeface="Times New Roman" charset="0"/>
                <a:cs typeface="Times New Roman" charset="0"/>
                <a:sym typeface="Times New Roman" charset="0"/>
              </a:rPr>
              <a:t>Psvchic</a:t>
            </a:r>
            <a:r>
              <a:rPr lang="en-US" sz="1300" b="1" dirty="0">
                <a:solidFill>
                  <a:srgbClr val="953735"/>
                </a:solidFill>
                <a:latin typeface="Times New Roman" charset="0"/>
                <a:cs typeface="Times New Roman" charset="0"/>
                <a:sym typeface="Times New Roman" charset="0"/>
              </a:rPr>
              <a:t> anxiety</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Loss of pleasure and </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interest</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Alcohol abuse</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Depressive turmoil</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Diminished </a:t>
            </a:r>
            <a:r>
              <a:rPr lang="en-US" sz="1300" b="1" dirty="0" err="1">
                <a:solidFill>
                  <a:srgbClr val="953735"/>
                </a:solidFill>
                <a:latin typeface="Times New Roman" charset="0"/>
                <a:cs typeface="Times New Roman" charset="0"/>
                <a:sym typeface="Times New Roman" charset="0"/>
              </a:rPr>
              <a:t>concentra</a:t>
            </a:r>
            <a:r>
              <a:rPr lang="en-US" sz="1300" b="1" dirty="0">
                <a:solidFill>
                  <a:srgbClr val="953735"/>
                </a:solidFill>
                <a:latin typeface="Times New Roman" charset="0"/>
                <a:cs typeface="Times New Roman" charset="0"/>
                <a:sym typeface="Times New Roman" charset="0"/>
              </a:rPr>
              <a:t>-</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a:t>
            </a:r>
            <a:r>
              <a:rPr lang="en-US" sz="1300" b="1" dirty="0" err="1">
                <a:solidFill>
                  <a:srgbClr val="953735"/>
                </a:solidFill>
                <a:latin typeface="Times New Roman" charset="0"/>
                <a:cs typeface="Times New Roman" charset="0"/>
                <a:sym typeface="Times New Roman" charset="0"/>
              </a:rPr>
              <a:t>tion</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Global insomnia</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endParaRPr lang="en-US" sz="1300" b="1" dirty="0">
              <a:solidFill>
                <a:srgbClr val="953735"/>
              </a:solidFill>
              <a:latin typeface="Times New Roman" charset="0"/>
              <a:cs typeface="Times New Roman"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Recent discharge from </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953735"/>
                </a:solidFill>
                <a:latin typeface="Times New Roman" charset="0"/>
                <a:cs typeface="Times New Roman" charset="0"/>
                <a:sym typeface="Times New Roman" charset="0"/>
              </a:rPr>
              <a:t> psychiatric hospital</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lnSpc>
                <a:spcPct val="90000"/>
              </a:lnSpc>
            </a:pPr>
            <a:r>
              <a:rPr lang="en-US" sz="1300" b="1" dirty="0">
                <a:solidFill>
                  <a:srgbClr val="3B2814"/>
                </a:solidFill>
                <a:latin typeface="Times New Roman" charset="0"/>
                <a:cs typeface="Times New Roman" charset="0"/>
                <a:sym typeface="Times New Roman" charset="0"/>
              </a:rPr>
              <a:t>      (within 3 months )</a:t>
            </a:r>
            <a:endParaRPr lang="en-US" sz="1300" b="1" dirty="0">
              <a:solidFill>
                <a:srgbClr val="3B2814"/>
              </a:solidFill>
              <a:latin typeface="Times New Roman" charset="0"/>
              <a:ea typeface="ヒラギノ明朝 ProN W6" charset="0"/>
              <a:cs typeface="ヒラギノ明朝 ProN W6" charset="0"/>
              <a:sym typeface="Times New Roman" charset="0"/>
            </a:endParaRPr>
          </a:p>
          <a:p>
            <a:pPr marL="605790">
              <a:lnSpc>
                <a:spcPct val="90000"/>
              </a:lnSpc>
              <a:buBlip>
                <a:blip r:embed="rId2"/>
              </a:buBlip>
            </a:pPr>
            <a:endParaRPr lang="en-US" dirty="0">
              <a:solidFill>
                <a:srgbClr val="3B2814"/>
              </a:solidFill>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468880"/>
            <a:ext cx="1800225" cy="272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37891" name="Group 3"/>
          <p:cNvGraphicFramePr>
            <a:graphicFrameLocks noGrp="1"/>
          </p:cNvGraphicFramePr>
          <p:nvPr/>
        </p:nvGraphicFramePr>
        <p:xfrm>
          <a:off x="4652010" y="1907382"/>
          <a:ext cx="3463290" cy="4855464"/>
        </p:xfrm>
        <a:graphic>
          <a:graphicData uri="http://schemas.openxmlformats.org/drawingml/2006/table">
            <a:tbl>
              <a:tblPr/>
              <a:tblGrid>
                <a:gridCol w="1731645"/>
                <a:gridCol w="1731645"/>
              </a:tblGrid>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45639653"/>
      </p:ext>
    </p:extLst>
  </p:cSld>
  <p:clrMapOvr>
    <a:masterClrMapping/>
  </p:clrMapOvr>
  <p:transition xmlns:p14="http://schemas.microsoft.com/office/powerpoint/2010/main" spd="med">
    <p:pull/>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lide Number Placeholder 3"/>
          <p:cNvSpPr>
            <a:spLocks noGrp="1"/>
          </p:cNvSpPr>
          <p:nvPr>
            <p:ph type="sldNum" sz="quarter" idx="10"/>
          </p:nvPr>
        </p:nvSpPr>
        <p:spPr/>
        <p:txBody>
          <a:bodyPr/>
          <a:lstStyle/>
          <a:p>
            <a:fld id="{11287663-856D-2C48-81A9-1B407DE94FF1}" type="slidenum">
              <a:rPr lang="en-US"/>
              <a:pPr/>
              <a:t>38</a:t>
            </a:fld>
            <a:endParaRPr lang="en-US"/>
          </a:p>
        </p:txBody>
      </p:sp>
      <p:sp>
        <p:nvSpPr>
          <p:cNvPr id="38913" name="Rectangle 1"/>
          <p:cNvSpPr>
            <a:spLocks noGrp="1" noChangeArrowheads="1"/>
          </p:cNvSpPr>
          <p:nvPr>
            <p:ph type="body" idx="1"/>
          </p:nvPr>
        </p:nvSpPr>
        <p:spPr>
          <a:xfrm>
            <a:off x="2640330" y="457200"/>
            <a:ext cx="5680710" cy="5943600"/>
          </a:xfrm>
          <a:ln/>
        </p:spPr>
        <p:txBody>
          <a:bodyPr/>
          <a:lstStyle/>
          <a:p>
            <a:pPr marL="605790">
              <a:buBlip>
                <a:blip r:embed="rId2"/>
              </a:buBlip>
            </a:pPr>
            <a:r>
              <a:rPr lang="en-US" sz="1400" b="1" dirty="0">
                <a:solidFill>
                  <a:srgbClr val="953735"/>
                </a:solidFill>
                <a:latin typeface="Times New Roman" charset="0"/>
                <a:cs typeface="Times New Roman" charset="0"/>
                <a:sym typeface="Times New Roman" charset="0"/>
              </a:rPr>
              <a:t>RISK FACTORS                  FACILITATING</a:t>
            </a:r>
            <a:r>
              <a:rPr lang="en-US" sz="1400" b="1" dirty="0">
                <a:solidFill>
                  <a:srgbClr val="953735"/>
                </a:solidFill>
                <a:latin typeface="Times New Roman" charset="0"/>
                <a:ea typeface="ヒラギノ明朝 ProN W3" charset="0"/>
                <a:cs typeface="ヒラギノ明朝 ProN W3" charset="0"/>
                <a:sym typeface="Times New Roman" charset="0"/>
              </a:rPr>
              <a:t>	</a:t>
            </a:r>
            <a:r>
              <a:rPr lang="en-US" sz="1400" b="1" dirty="0">
                <a:solidFill>
                  <a:srgbClr val="953735"/>
                </a:solidFill>
                <a:latin typeface="Times New Roman" charset="0"/>
                <a:cs typeface="Times New Roman" charset="0"/>
                <a:sym typeface="Times New Roman" charset="0"/>
              </a:rPr>
              <a:t>       INHIBITING</a:t>
            </a:r>
            <a:endParaRPr lang="en-US" sz="1300" b="1" dirty="0">
              <a:solidFill>
                <a:srgbClr val="953735"/>
              </a:solidFill>
              <a:latin typeface="Times New Roman" charset="0"/>
              <a:ea typeface="ヒラギノ明朝 ProN W3" charset="0"/>
              <a:cs typeface="ヒラギノ明朝 ProN W3"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Long-term:</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Therapeutic alliance-ongoing patient</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Other relationships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Hopelessness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Psychiatric diagnoses (Axis I and II)</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Prior attempts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Specific plan</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Living circumstances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ea typeface="ヒラギノ明朝 ProN W6" charset="0"/>
                <a:cs typeface="ヒラギノ明朝 ProN W6" charset="0"/>
                <a:sym typeface="Times New Roman" charset="0"/>
              </a:rPr>
              <a:t/>
            </a:r>
            <a:br>
              <a:rPr lang="en-US" sz="1300" b="1" dirty="0">
                <a:solidFill>
                  <a:srgbClr val="953735"/>
                </a:solidFill>
                <a:latin typeface="Times New Roman" charset="0"/>
                <a:ea typeface="ヒラギノ明朝 ProN W6" charset="0"/>
                <a:cs typeface="ヒラギノ明朝 ProN W6" charset="0"/>
                <a:sym typeface="Times New Roman" charset="0"/>
              </a:rPr>
            </a:br>
            <a:r>
              <a:rPr lang="en-US" sz="1300" b="1" dirty="0">
                <a:solidFill>
                  <a:srgbClr val="953735"/>
                </a:solidFill>
                <a:latin typeface="Times New Roman" charset="0"/>
                <a:cs typeface="Times New Roman" charset="0"/>
                <a:sym typeface="Times New Roman" charset="0"/>
              </a:rPr>
              <a:t>   Employment status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Epidemiologic data</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Availability of lethal means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buBlip>
                <a:blip r:embed="rId2"/>
              </a:buBlip>
            </a:pPr>
            <a:endParaRPr lang="en-US" sz="1300" b="1" dirty="0">
              <a:solidFill>
                <a:srgbClr val="362412"/>
              </a:solidFill>
              <a:latin typeface="Times New Roman" charset="0"/>
              <a:ea typeface="ヒラギノ明朝 ProN W6" charset="0"/>
              <a:cs typeface="ヒラギノ明朝 ProN W6" charset="0"/>
              <a:sym typeface="Times New Roman" charset="0"/>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2480310"/>
            <a:ext cx="1461612" cy="238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38915" name="Group 3"/>
          <p:cNvGraphicFramePr>
            <a:graphicFrameLocks noGrp="1"/>
          </p:cNvGraphicFramePr>
          <p:nvPr>
            <p:extLst>
              <p:ext uri="{D42A27DB-BD31-4B8C-83A1-F6EECF244321}">
                <p14:modId xmlns:p14="http://schemas.microsoft.com/office/powerpoint/2010/main" val="4061297051"/>
              </p:ext>
            </p:extLst>
          </p:nvPr>
        </p:nvGraphicFramePr>
        <p:xfrm>
          <a:off x="6145939" y="794450"/>
          <a:ext cx="2937510" cy="5934456"/>
        </p:xfrm>
        <a:graphic>
          <a:graphicData uri="http://schemas.openxmlformats.org/drawingml/2006/table">
            <a:tbl>
              <a:tblPr/>
              <a:tblGrid>
                <a:gridCol w="1533049"/>
                <a:gridCol w="1404461"/>
              </a:tblGrid>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37594070"/>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lide Number Placeholder 3"/>
          <p:cNvSpPr>
            <a:spLocks noGrp="1"/>
          </p:cNvSpPr>
          <p:nvPr>
            <p:ph type="sldNum" sz="quarter" idx="10"/>
          </p:nvPr>
        </p:nvSpPr>
        <p:spPr/>
        <p:txBody>
          <a:bodyPr/>
          <a:lstStyle/>
          <a:p>
            <a:fld id="{3D1EF79E-F98B-DE47-AC89-54A641048C4A}" type="slidenum">
              <a:rPr lang="en-US"/>
              <a:pPr/>
              <a:t>39</a:t>
            </a:fld>
            <a:endParaRPr lang="en-US"/>
          </a:p>
        </p:txBody>
      </p:sp>
      <p:sp>
        <p:nvSpPr>
          <p:cNvPr id="39937" name="Rectangle 1"/>
          <p:cNvSpPr>
            <a:spLocks noGrp="1" noChangeArrowheads="1"/>
          </p:cNvSpPr>
          <p:nvPr>
            <p:ph type="body" idx="1"/>
          </p:nvPr>
        </p:nvSpPr>
        <p:spPr>
          <a:xfrm>
            <a:off x="2091690" y="617220"/>
            <a:ext cx="6960870" cy="5657850"/>
          </a:xfrm>
          <a:ln/>
        </p:spPr>
        <p:txBody>
          <a:bodyPr>
            <a:normAutofit fontScale="85000" lnSpcReduction="20000"/>
          </a:bodyPr>
          <a:lstStyle/>
          <a:p>
            <a:pPr marL="605790">
              <a:buBlip>
                <a:blip r:embed="rId2"/>
              </a:buBlip>
            </a:pPr>
            <a:r>
              <a:rPr lang="en-US" sz="1400" b="1" dirty="0">
                <a:solidFill>
                  <a:srgbClr val="953735"/>
                </a:solidFill>
                <a:latin typeface="Times New Roman" charset="0"/>
                <a:cs typeface="Times New Roman" charset="0"/>
                <a:sym typeface="Times New Roman" charset="0"/>
              </a:rPr>
              <a:t>RISK FACTORS</a:t>
            </a:r>
            <a:r>
              <a:rPr lang="en-US" sz="1400" b="1" dirty="0">
                <a:solidFill>
                  <a:srgbClr val="953735"/>
                </a:solidFill>
                <a:latin typeface="Times New Roman" charset="0"/>
                <a:ea typeface="ヒラギノ明朝 ProN W3" charset="0"/>
                <a:cs typeface="ヒラギノ明朝 ProN W3" charset="0"/>
                <a:sym typeface="Times New Roman" charset="0"/>
              </a:rPr>
              <a:t>	</a:t>
            </a:r>
            <a:r>
              <a:rPr lang="en-US" sz="1400" b="1" dirty="0">
                <a:solidFill>
                  <a:srgbClr val="953735"/>
                </a:solidFill>
                <a:latin typeface="Times New Roman" charset="0"/>
                <a:cs typeface="Times New Roman" charset="0"/>
                <a:sym typeface="Times New Roman" charset="0"/>
              </a:rPr>
              <a:t>                      </a:t>
            </a:r>
            <a:r>
              <a:rPr lang="en-US" sz="1400" b="1" dirty="0" smtClean="0">
                <a:solidFill>
                  <a:srgbClr val="953735"/>
                </a:solidFill>
                <a:latin typeface="Times New Roman" charset="0"/>
                <a:cs typeface="Times New Roman" charset="0"/>
                <a:sym typeface="Times New Roman" charset="0"/>
              </a:rPr>
              <a:t>                  </a:t>
            </a:r>
            <a:r>
              <a:rPr lang="en-US" sz="1400" b="1" dirty="0">
                <a:solidFill>
                  <a:srgbClr val="953735"/>
                </a:solidFill>
                <a:latin typeface="Times New Roman" charset="0"/>
                <a:cs typeface="Times New Roman" charset="0"/>
                <a:sym typeface="Times New Roman" charset="0"/>
              </a:rPr>
              <a:t>FACILITATING        INHIBITING</a:t>
            </a:r>
            <a:endParaRPr lang="en-US" sz="1300" b="1" dirty="0">
              <a:solidFill>
                <a:srgbClr val="953735"/>
              </a:solidFill>
              <a:latin typeface="Times New Roman" charset="0"/>
              <a:ea typeface="ヒラギノ明朝 ProN W3" charset="0"/>
              <a:cs typeface="ヒラギノ明朝 ProN W3"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Long-term:</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Suicidal ideation: syntonic or dystonic</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Family History</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Impulsivity (violence, driving, </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money)</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Drug abuse</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Physical illness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Mental competency</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Specific situational factors</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smtClean="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smtClean="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smtClean="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smtClean="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a:solidFill>
                <a:srgbClr val="953735"/>
              </a:solidFill>
              <a:latin typeface="Times New Roman" charset="0"/>
              <a:ea typeface="ヒラギノ明朝 ProN W6" charset="0"/>
              <a:cs typeface="ヒラギノ明朝 ProN W6" charset="0"/>
              <a:sym typeface="Times New Roman" charset="0"/>
            </a:endParaRPr>
          </a:p>
          <a:p>
            <a:pPr marL="605790"/>
            <a:endParaRPr lang="en-US" sz="11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100" b="1" dirty="0">
                <a:solidFill>
                  <a:srgbClr val="953735"/>
                </a:solidFill>
                <a:latin typeface="Times New Roman" charset="0"/>
                <a:cs typeface="Times New Roman" charset="0"/>
                <a:sym typeface="Times New Roman" charset="0"/>
              </a:rPr>
              <a:t>         </a:t>
            </a:r>
            <a:r>
              <a:rPr lang="en-US" sz="1300" b="1" dirty="0">
                <a:solidFill>
                  <a:srgbClr val="953735"/>
                </a:solidFill>
                <a:latin typeface="Times New Roman" charset="0"/>
                <a:cs typeface="Times New Roman" charset="0"/>
                <a:sym typeface="Times New Roman" charset="0"/>
              </a:rPr>
              <a:t>  Rating System: L = low factor; M = moderate factor; H = high factor; O = non-factor,</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 Short-term indicators found to be statistically significant within one year of assessment.</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Note:  Clinically judge as high, moderate, or low the potential for suicide within 24-48</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r>
              <a:rPr lang="en-US" sz="1300" b="1" dirty="0">
                <a:solidFill>
                  <a:srgbClr val="953735"/>
                </a:solidFill>
                <a:latin typeface="Times New Roman" charset="0"/>
                <a:cs typeface="Times New Roman" charset="0"/>
                <a:sym typeface="Times New Roman" charset="0"/>
              </a:rPr>
              <a:t>           hours from the assessment of suicide.</a:t>
            </a:r>
            <a:endParaRPr lang="en-US" sz="1300" b="1" dirty="0">
              <a:solidFill>
                <a:srgbClr val="953735"/>
              </a:solidFill>
              <a:latin typeface="Times New Roman" charset="0"/>
              <a:ea typeface="ヒラギノ明朝 ProN W6" charset="0"/>
              <a:cs typeface="ヒラギノ明朝 ProN W6" charset="0"/>
              <a:sym typeface="Times New Roman" charset="0"/>
            </a:endParaRPr>
          </a:p>
          <a:p>
            <a:pPr marL="605790">
              <a:buBlip>
                <a:blip r:embed="rId2"/>
              </a:buBlip>
            </a:pPr>
            <a:endParaRPr lang="en-US" sz="1300" dirty="0">
              <a:solidFill>
                <a:srgbClr val="362412"/>
              </a:solidFill>
              <a:latin typeface="Times New Roman" charset="0"/>
              <a:ea typeface="ヒラギノ明朝 ProN W3" charset="0"/>
              <a:cs typeface="ヒラギノ明朝 ProN W3" charset="0"/>
              <a:sym typeface="Times New Roman" charset="0"/>
            </a:endParaRPr>
          </a:p>
          <a:p>
            <a:pPr marL="605790">
              <a:buBlip>
                <a:blip r:embed="rId2"/>
              </a:buBlip>
            </a:pPr>
            <a:r>
              <a:rPr lang="en-US" sz="1300" dirty="0">
                <a:solidFill>
                  <a:srgbClr val="362412"/>
                </a:solidFill>
                <a:latin typeface="Times New Roman" charset="0"/>
                <a:cs typeface="Times New Roman" charset="0"/>
                <a:sym typeface="Times New Roman" charset="0"/>
              </a:rPr>
              <a:t>Simon, R.I. (1992). </a:t>
            </a:r>
            <a:r>
              <a:rPr lang="en-US" sz="1300" i="1" dirty="0">
                <a:solidFill>
                  <a:srgbClr val="362412"/>
                </a:solidFill>
                <a:latin typeface="Times New Roman" charset="0"/>
                <a:cs typeface="Times New Roman" charset="0"/>
                <a:sym typeface="Times New Roman" charset="0"/>
              </a:rPr>
              <a:t>Clinical psychiatry and the law</a:t>
            </a:r>
            <a:r>
              <a:rPr lang="en-US" sz="1300" dirty="0">
                <a:solidFill>
                  <a:srgbClr val="362412"/>
                </a:solidFill>
                <a:latin typeface="Times New Roman" charset="0"/>
                <a:cs typeface="Times New Roman" charset="0"/>
                <a:sym typeface="Times New Roman" charset="0"/>
              </a:rPr>
              <a:t>, 2nd Ed. Washington, DC: American Psychiatric Press.</a:t>
            </a:r>
            <a:endParaRPr lang="en-US" sz="1300" dirty="0">
              <a:solidFill>
                <a:srgbClr val="362412"/>
              </a:solidFill>
              <a:latin typeface="Times New Roman" charset="0"/>
              <a:ea typeface="ヒラギノ明朝 ProN W3" charset="0"/>
              <a:cs typeface="ヒラギノ明朝 ProN W3" charset="0"/>
              <a:sym typeface="Times New Roman" charset="0"/>
            </a:endParaRPr>
          </a:p>
          <a:p>
            <a:pPr marL="1097280" lvl="1">
              <a:buBlip>
                <a:blip r:embed="rId2"/>
              </a:buBlip>
            </a:pPr>
            <a:endParaRPr lang="en-US" dirty="0">
              <a:solidFill>
                <a:srgbClr val="362412"/>
              </a:solidFill>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 y="2811780"/>
            <a:ext cx="1254443" cy="262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39939" name="Group 3"/>
          <p:cNvGraphicFramePr>
            <a:graphicFrameLocks noGrp="1"/>
          </p:cNvGraphicFramePr>
          <p:nvPr/>
        </p:nvGraphicFramePr>
        <p:xfrm>
          <a:off x="4983480" y="1223010"/>
          <a:ext cx="3360420" cy="3776472"/>
        </p:xfrm>
        <a:graphic>
          <a:graphicData uri="http://schemas.openxmlformats.org/drawingml/2006/table">
            <a:tbl>
              <a:tblPr/>
              <a:tblGrid>
                <a:gridCol w="1878807"/>
                <a:gridCol w="1481613"/>
              </a:tblGrid>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39496">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26906156"/>
      </p:ext>
    </p:extLst>
  </p:cSld>
  <p:clrMapOvr>
    <a:masterClrMapping/>
  </p:clrMapOvr>
  <p:transition xmlns:p14="http://schemas.microsoft.com/office/powerpoint/2010/main" spd="med">
    <p:wheel spokes="8"/>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953735"/>
                </a:solidFill>
              </a:rPr>
              <a:t>California’s Child Abuse/Neglect Reporting Act</a:t>
            </a:r>
            <a:endParaRPr lang="en-US" b="1"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4</a:t>
            </a:fld>
            <a:endParaRPr lang="en-US"/>
          </a:p>
        </p:txBody>
      </p:sp>
      <p:sp>
        <p:nvSpPr>
          <p:cNvPr id="7" name="TextBox 6"/>
          <p:cNvSpPr txBox="1"/>
          <p:nvPr/>
        </p:nvSpPr>
        <p:spPr>
          <a:xfrm>
            <a:off x="1034694" y="1803400"/>
            <a:ext cx="7493082" cy="4524316"/>
          </a:xfrm>
          <a:prstGeom prst="rect">
            <a:avLst/>
          </a:prstGeom>
          <a:noFill/>
        </p:spPr>
        <p:txBody>
          <a:bodyPr wrap="none" rtlCol="0">
            <a:spAutoFit/>
          </a:bodyPr>
          <a:lstStyle/>
          <a:p>
            <a:r>
              <a:rPr lang="en-US" sz="3600" b="1" dirty="0" smtClean="0">
                <a:solidFill>
                  <a:srgbClr val="953735"/>
                </a:solidFill>
              </a:rPr>
              <a:t>AB 1775 Melendez: This bill made </a:t>
            </a:r>
          </a:p>
          <a:p>
            <a:r>
              <a:rPr lang="en-US" sz="3600" b="1" dirty="0" smtClean="0">
                <a:solidFill>
                  <a:srgbClr val="953735"/>
                </a:solidFill>
              </a:rPr>
              <a:t>Downloading, streaming or accessing</a:t>
            </a:r>
          </a:p>
          <a:p>
            <a:r>
              <a:rPr lang="en-US" sz="3600" b="1" dirty="0" smtClean="0">
                <a:solidFill>
                  <a:srgbClr val="953735"/>
                </a:solidFill>
              </a:rPr>
              <a:t>through electronic or digital media, </a:t>
            </a:r>
          </a:p>
          <a:p>
            <a:r>
              <a:rPr lang="en-US" sz="3600" b="1" dirty="0">
                <a:solidFill>
                  <a:srgbClr val="953735"/>
                </a:solidFill>
              </a:rPr>
              <a:t>m</a:t>
            </a:r>
            <a:r>
              <a:rPr lang="en-US" sz="3600" b="1" dirty="0" smtClean="0">
                <a:solidFill>
                  <a:srgbClr val="953735"/>
                </a:solidFill>
              </a:rPr>
              <a:t>aterial in which a child is engaged in</a:t>
            </a:r>
          </a:p>
          <a:p>
            <a:r>
              <a:rPr lang="en-US" sz="3600" b="1" dirty="0">
                <a:solidFill>
                  <a:srgbClr val="953735"/>
                </a:solidFill>
              </a:rPr>
              <a:t>a</a:t>
            </a:r>
            <a:r>
              <a:rPr lang="en-US" sz="3600" b="1" dirty="0" smtClean="0">
                <a:solidFill>
                  <a:srgbClr val="953735"/>
                </a:solidFill>
              </a:rPr>
              <a:t>n obscene or sexual act a mandated</a:t>
            </a:r>
          </a:p>
          <a:p>
            <a:r>
              <a:rPr lang="en-US" sz="3600" b="1" dirty="0">
                <a:solidFill>
                  <a:srgbClr val="953735"/>
                </a:solidFill>
              </a:rPr>
              <a:t>r</a:t>
            </a:r>
            <a:r>
              <a:rPr lang="en-US" sz="3600" b="1" dirty="0" smtClean="0">
                <a:solidFill>
                  <a:srgbClr val="953735"/>
                </a:solidFill>
              </a:rPr>
              <a:t>eport under the Child Abuse and</a:t>
            </a:r>
          </a:p>
          <a:p>
            <a:r>
              <a:rPr lang="en-US" sz="3600" b="1" dirty="0">
                <a:solidFill>
                  <a:srgbClr val="953735"/>
                </a:solidFill>
              </a:rPr>
              <a:t>n</a:t>
            </a:r>
            <a:r>
              <a:rPr lang="en-US" sz="3600" b="1" dirty="0" smtClean="0">
                <a:solidFill>
                  <a:srgbClr val="953735"/>
                </a:solidFill>
              </a:rPr>
              <a:t>eglect Reporting ACT (CANRA) on</a:t>
            </a:r>
          </a:p>
          <a:p>
            <a:r>
              <a:rPr lang="en-US" sz="3600" b="1" dirty="0" smtClean="0">
                <a:solidFill>
                  <a:srgbClr val="953735"/>
                </a:solidFill>
              </a:rPr>
              <a:t>5/22/14        </a:t>
            </a:r>
            <a:endParaRPr lang="en-US" sz="3600" b="1" dirty="0">
              <a:solidFill>
                <a:srgbClr val="953735"/>
              </a:solidFill>
            </a:endParaRPr>
          </a:p>
        </p:txBody>
      </p:sp>
    </p:spTree>
    <p:extLst>
      <p:ext uri="{BB962C8B-B14F-4D97-AF65-F5344CB8AC3E}">
        <p14:creationId xmlns:p14="http://schemas.microsoft.com/office/powerpoint/2010/main" val="1667383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
          <p:cNvSpPr>
            <a:spLocks noGrp="1"/>
          </p:cNvSpPr>
          <p:nvPr>
            <p:ph type="sldNum" sz="quarter" idx="10"/>
          </p:nvPr>
        </p:nvSpPr>
        <p:spPr/>
        <p:txBody>
          <a:bodyPr/>
          <a:lstStyle/>
          <a:p>
            <a:fld id="{18AE1382-EB43-A64B-A241-7A7D075ECE6D}" type="slidenum">
              <a:rPr lang="en-US"/>
              <a:pPr/>
              <a:t>40</a:t>
            </a:fld>
            <a:endParaRPr lang="en-US"/>
          </a:p>
        </p:txBody>
      </p:sp>
      <p:sp>
        <p:nvSpPr>
          <p:cNvPr id="40961" name="Rectangle 1"/>
          <p:cNvSpPr>
            <a:spLocks noGrp="1" noChangeArrowheads="1"/>
          </p:cNvSpPr>
          <p:nvPr>
            <p:ph type="body" idx="1"/>
          </p:nvPr>
        </p:nvSpPr>
        <p:spPr>
          <a:xfrm>
            <a:off x="2583180" y="194310"/>
            <a:ext cx="5669280" cy="6972300"/>
          </a:xfrm>
          <a:ln/>
        </p:spPr>
        <p:txBody>
          <a:bodyPr>
            <a:normAutofit/>
          </a:bodyPr>
          <a:lstStyle/>
          <a:p>
            <a:r>
              <a:rPr lang="en-US" sz="1400" dirty="0">
                <a:solidFill>
                  <a:srgbClr val="953735"/>
                </a:solidFill>
                <a:latin typeface="Times New Roman" charset="0"/>
                <a:cs typeface="Times New Roman" charset="0"/>
                <a:sym typeface="Times New Roman" charset="0"/>
              </a:rPr>
              <a:t>Table I I .3    ASSESSMENT OF SUICIDE RISK AND EXAMPLES</a:t>
            </a:r>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                          OF PSYCHIATRIC INTERVENTION OPTIONS</a:t>
            </a:r>
            <a:endParaRPr lang="en-US" sz="1400" dirty="0">
              <a:solidFill>
                <a:srgbClr val="953735"/>
              </a:solidFill>
              <a:latin typeface="Times New Roman" charset="0"/>
              <a:ea typeface="ヒラギノ明朝 ProN W6" charset="0"/>
              <a:cs typeface="ヒラギノ明朝 ProN W6" charset="0"/>
              <a:sym typeface="Times New Roman" charset="0"/>
            </a:endParaRPr>
          </a:p>
          <a:p>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Suicide risk                                           Psychiatric interventions</a:t>
            </a:r>
            <a:endParaRPr lang="en-US" sz="1400" dirty="0">
              <a:solidFill>
                <a:srgbClr val="953735"/>
              </a:solidFill>
              <a:latin typeface="Times New Roman" charset="0"/>
              <a:ea typeface="ヒラギノ明朝 ProN W6" charset="0"/>
              <a:cs typeface="ヒラギノ明朝 ProN W6" charset="0"/>
              <a:sym typeface="Times New Roman" charset="0"/>
            </a:endParaRPr>
          </a:p>
          <a:p>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High                                                       Immediate hospitalization</a:t>
            </a:r>
            <a:endParaRPr lang="en-US" sz="1400" dirty="0">
              <a:solidFill>
                <a:srgbClr val="953735"/>
              </a:solidFill>
              <a:latin typeface="Times New Roman" charset="0"/>
              <a:ea typeface="ヒラギノ明朝 ProN W6" charset="0"/>
              <a:cs typeface="ヒラギノ明朝 ProN W6" charset="0"/>
              <a:sym typeface="Times New Roman" charset="0"/>
            </a:endParaRPr>
          </a:p>
          <a:p>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Moderate                                               Consider hospitalization</a:t>
            </a:r>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                                                               Reevaluate treatment plan </a:t>
            </a:r>
            <a:r>
              <a:rPr lang="en-US" sz="1400" dirty="0" err="1">
                <a:solidFill>
                  <a:srgbClr val="953735"/>
                </a:solidFill>
                <a:latin typeface="Times New Roman" charset="0"/>
                <a:cs typeface="Times New Roman" charset="0"/>
                <a:sym typeface="Times New Roman" charset="0"/>
              </a:rPr>
              <a:t>fre</a:t>
            </a:r>
            <a:r>
              <a:rPr lang="en-US" sz="1400" dirty="0">
                <a:solidFill>
                  <a:srgbClr val="953735"/>
                </a:solidFill>
                <a:latin typeface="Times New Roman" charset="0"/>
                <a:cs typeface="Times New Roman" charset="0"/>
                <a:sym typeface="Times New Roman" charset="0"/>
              </a:rPr>
              <a:t>-</a:t>
            </a:r>
            <a:endParaRPr lang="en-US" sz="1400" dirty="0">
              <a:solidFill>
                <a:srgbClr val="953735"/>
              </a:solidFill>
              <a:latin typeface="Times New Roman" charset="0"/>
              <a:ea typeface="ヒラギノ明朝 ProN W6" charset="0"/>
              <a:cs typeface="ヒラギノ明朝 ProN W6" charset="0"/>
              <a:sym typeface="Times New Roman" charset="0"/>
            </a:endParaRPr>
          </a:p>
          <a:p>
            <a:pPr lvl="4"/>
            <a:r>
              <a:rPr lang="en-US" sz="1400" dirty="0">
                <a:solidFill>
                  <a:srgbClr val="953735"/>
                </a:solidFill>
                <a:latin typeface="Times New Roman" charset="0"/>
                <a:ea typeface="ヒラギノ明朝 ProN W6" charset="0"/>
                <a:cs typeface="ヒラギノ明朝 ProN W6" charset="0"/>
                <a:sym typeface="Times New Roman" charset="0"/>
              </a:rPr>
              <a:t>	</a:t>
            </a:r>
            <a:r>
              <a:rPr lang="en-US" sz="1400" dirty="0">
                <a:solidFill>
                  <a:srgbClr val="953735"/>
                </a:solidFill>
                <a:latin typeface="Times New Roman" charset="0"/>
                <a:cs typeface="Times New Roman" charset="0"/>
                <a:sym typeface="Times New Roman" charset="0"/>
              </a:rPr>
              <a:t>          </a:t>
            </a:r>
            <a:r>
              <a:rPr lang="en-US" sz="1400" dirty="0" err="1">
                <a:solidFill>
                  <a:srgbClr val="953735"/>
                </a:solidFill>
                <a:latin typeface="Times New Roman" charset="0"/>
                <a:cs typeface="Times New Roman" charset="0"/>
                <a:sym typeface="Times New Roman" charset="0"/>
              </a:rPr>
              <a:t>quently</a:t>
            </a:r>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                                                               Remain available to patient</a:t>
            </a:r>
            <a:endParaRPr lang="en-US" sz="1400" dirty="0">
              <a:solidFill>
                <a:srgbClr val="953735"/>
              </a:solidFill>
              <a:latin typeface="Times New Roman" charset="0"/>
              <a:ea typeface="ヒラギノ明朝 ProN W6" charset="0"/>
              <a:cs typeface="ヒラギノ明朝 ProN W6" charset="0"/>
              <a:sym typeface="Times New Roman" charset="0"/>
            </a:endParaRPr>
          </a:p>
          <a:p>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Low                                                        Continue with current treat-              </a:t>
            </a:r>
            <a:endParaRPr lang="en-US" sz="1400" dirty="0">
              <a:solidFill>
                <a:srgbClr val="953735"/>
              </a:solidFill>
              <a:latin typeface="Times New Roman" charset="0"/>
              <a:ea typeface="ヒラギノ明朝 ProN W6" charset="0"/>
              <a:cs typeface="ヒラギノ明朝 ProN W6" charset="0"/>
              <a:sym typeface="Times New Roman" charset="0"/>
            </a:endParaRPr>
          </a:p>
          <a:p>
            <a:pPr lvl="2"/>
            <a:r>
              <a:rPr lang="en-US" sz="1400" dirty="0">
                <a:solidFill>
                  <a:srgbClr val="953735"/>
                </a:solidFill>
                <a:latin typeface="Times New Roman" charset="0"/>
                <a:ea typeface="ヒラギノ明朝 ProN W6" charset="0"/>
                <a:cs typeface="ヒラギノ明朝 ProN W6" charset="0"/>
                <a:sym typeface="Times New Roman" charset="0"/>
              </a:rPr>
              <a:t>			</a:t>
            </a:r>
            <a:r>
              <a:rPr lang="en-US" sz="1400" dirty="0">
                <a:solidFill>
                  <a:srgbClr val="953735"/>
                </a:solidFill>
                <a:latin typeface="Times New Roman" charset="0"/>
                <a:cs typeface="Times New Roman" charset="0"/>
                <a:sym typeface="Times New Roman" charset="0"/>
              </a:rPr>
              <a:t>            </a:t>
            </a:r>
            <a:r>
              <a:rPr lang="en-US" sz="1400" dirty="0" err="1">
                <a:solidFill>
                  <a:srgbClr val="953735"/>
                </a:solidFill>
                <a:latin typeface="Times New Roman" charset="0"/>
                <a:cs typeface="Times New Roman" charset="0"/>
                <a:sym typeface="Times New Roman" charset="0"/>
              </a:rPr>
              <a:t>ment</a:t>
            </a:r>
            <a:r>
              <a:rPr lang="en-US" sz="1400" dirty="0">
                <a:solidFill>
                  <a:srgbClr val="953735"/>
                </a:solidFill>
                <a:latin typeface="Times New Roman" charset="0"/>
                <a:cs typeface="Times New Roman" charset="0"/>
                <a:sym typeface="Times New Roman" charset="0"/>
              </a:rPr>
              <a:t> plan</a:t>
            </a:r>
            <a:endParaRPr lang="en-US" sz="1400" dirty="0">
              <a:solidFill>
                <a:srgbClr val="953735"/>
              </a:solidFill>
              <a:latin typeface="Times New Roman" charset="0"/>
              <a:ea typeface="ヒラギノ明朝 ProN W6" charset="0"/>
              <a:cs typeface="ヒラギノ明朝 ProN W6" charset="0"/>
              <a:sym typeface="Times New Roman" charset="0"/>
            </a:endParaRPr>
          </a:p>
          <a:p>
            <a:pPr lvl="2"/>
            <a:endParaRPr lang="en-US" sz="1400" dirty="0">
              <a:solidFill>
                <a:srgbClr val="953735"/>
              </a:solidFill>
              <a:latin typeface="Times New Roman" charset="0"/>
              <a:ea typeface="ヒラギノ明朝 ProN W6" charset="0"/>
              <a:cs typeface="ヒラギノ明朝 ProN W6" charset="0"/>
              <a:sym typeface="Times New Roman" charset="0"/>
            </a:endParaRPr>
          </a:p>
          <a:p>
            <a:pPr lvl="2"/>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Note: Tables 11.2 and 11.3 represent only one method of suicide risk assessment and intervention. The purpose of these tables is heuristic, encouraging a systematic approach to risk assessment. The therapist's clinical judgment concerning the patient remains paramount. Given the fact that suicide risk variables will be assigned different weights according to the clinical presentation of </a:t>
            </a:r>
            <a:r>
              <a:rPr lang="en-US" sz="1400" dirty="0" err="1">
                <a:solidFill>
                  <a:srgbClr val="953735"/>
                </a:solidFill>
                <a:latin typeface="Times New Roman" charset="0"/>
                <a:cs typeface="Times New Roman" charset="0"/>
                <a:sym typeface="Times New Roman" charset="0"/>
              </a:rPr>
              <a:t>thc</a:t>
            </a:r>
            <a:r>
              <a:rPr lang="en-US" sz="1400" dirty="0">
                <a:solidFill>
                  <a:srgbClr val="953735"/>
                </a:solidFill>
                <a:latin typeface="Times New Roman" charset="0"/>
                <a:cs typeface="Times New Roman" charset="0"/>
                <a:sym typeface="Times New Roman" charset="0"/>
              </a:rPr>
              <a:t> patient, the assessment method presented </a:t>
            </a:r>
            <a:r>
              <a:rPr lang="en-US" sz="1400" dirty="0" err="1">
                <a:solidFill>
                  <a:srgbClr val="953735"/>
                </a:solidFill>
                <a:latin typeface="Times New Roman" charset="0"/>
                <a:cs typeface="Times New Roman" charset="0"/>
                <a:sym typeface="Times New Roman" charset="0"/>
              </a:rPr>
              <a:t>inthese</a:t>
            </a:r>
            <a:r>
              <a:rPr lang="en-US" sz="1400" dirty="0">
                <a:solidFill>
                  <a:srgbClr val="953735"/>
                </a:solidFill>
                <a:latin typeface="Times New Roman" charset="0"/>
                <a:cs typeface="Times New Roman" charset="0"/>
                <a:sym typeface="Times New Roman" charset="0"/>
              </a:rPr>
              <a:t> tables cannot be followed rigidly.</a:t>
            </a:r>
            <a:endParaRPr lang="en-US" sz="1400" dirty="0">
              <a:solidFill>
                <a:srgbClr val="953735"/>
              </a:solidFill>
              <a:latin typeface="Times New Roman" charset="0"/>
              <a:ea typeface="ヒラギノ明朝 ProN W6" charset="0"/>
              <a:cs typeface="ヒラギノ明朝 ProN W6" charset="0"/>
              <a:sym typeface="Times New Roman" charset="0"/>
            </a:endParaRPr>
          </a:p>
          <a:p>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Simon, R.I. (1992). </a:t>
            </a:r>
            <a:r>
              <a:rPr lang="en-US" sz="1400" i="1" dirty="0">
                <a:solidFill>
                  <a:srgbClr val="953735"/>
                </a:solidFill>
                <a:latin typeface="Times New Roman" charset="0"/>
                <a:cs typeface="Times New Roman" charset="0"/>
                <a:sym typeface="Times New Roman" charset="0"/>
              </a:rPr>
              <a:t>Clinical Psychiatry and the Law</a:t>
            </a:r>
            <a:r>
              <a:rPr lang="en-US" sz="1400" dirty="0">
                <a:solidFill>
                  <a:srgbClr val="953735"/>
                </a:solidFill>
                <a:latin typeface="Times New Roman" charset="0"/>
                <a:cs typeface="Times New Roman" charset="0"/>
                <a:sym typeface="Times New Roman" charset="0"/>
              </a:rPr>
              <a:t>, 2nd Ed. Washington, DC:</a:t>
            </a:r>
            <a:endParaRPr lang="en-US" sz="1400" dirty="0">
              <a:solidFill>
                <a:srgbClr val="953735"/>
              </a:solidFill>
              <a:latin typeface="Times New Roman" charset="0"/>
              <a:ea typeface="ヒラギノ明朝 ProN W6" charset="0"/>
              <a:cs typeface="ヒラギノ明朝 ProN W6" charset="0"/>
              <a:sym typeface="Times New Roman" charset="0"/>
            </a:endParaRPr>
          </a:p>
          <a:p>
            <a:r>
              <a:rPr lang="en-US" sz="1400" dirty="0">
                <a:solidFill>
                  <a:srgbClr val="953735"/>
                </a:solidFill>
                <a:latin typeface="Times New Roman" charset="0"/>
                <a:cs typeface="Times New Roman" charset="0"/>
                <a:sym typeface="Times New Roman" charset="0"/>
              </a:rPr>
              <a:t>American Psychiatric Press.</a:t>
            </a:r>
            <a:endParaRPr lang="en-US" sz="1400" dirty="0">
              <a:solidFill>
                <a:srgbClr val="953735"/>
              </a:solidFill>
              <a:latin typeface="Times New Roman" charset="0"/>
              <a:ea typeface="ヒラギノ明朝 ProN W6" charset="0"/>
              <a:cs typeface="ヒラギノ明朝 ProN W6" charset="0"/>
              <a:sym typeface="Times New Roman" charset="0"/>
            </a:endParaRPr>
          </a:p>
        </p:txBody>
      </p:sp>
      <p:sp>
        <p:nvSpPr>
          <p:cNvPr id="40962" name="Text Box 2"/>
          <p:cNvSpPr txBox="1">
            <a:spLocks noChangeArrowheads="1"/>
          </p:cNvSpPr>
          <p:nvPr/>
        </p:nvSpPr>
        <p:spPr bwMode="auto">
          <a:xfrm>
            <a:off x="4457700" y="6549390"/>
            <a:ext cx="225743"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296" tIns="41148" rIns="82296" bIns="41148"/>
          <a:lstStyle/>
          <a:p>
            <a:fld id="{AD651AF6-CCE7-2A4A-9983-870231157ACF}" type="slidenum">
              <a:rPr lang="en-US" sz="1300">
                <a:ea typeface="ＭＳ Ｐゴシック" charset="0"/>
                <a:cs typeface="Papyrus" charset="0"/>
              </a:rPr>
              <a:pPr/>
              <a:t>40</a:t>
            </a:fld>
            <a:endParaRPr lang="en-US" sz="1300">
              <a:ea typeface="ＭＳ Ｐゴシック" charset="0"/>
              <a:cs typeface="Papyrus"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3211830"/>
            <a:ext cx="1920240" cy="124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40996" name="Group 36"/>
          <p:cNvGraphicFramePr>
            <a:graphicFrameLocks noGrp="1"/>
          </p:cNvGraphicFramePr>
          <p:nvPr>
            <p:extLst>
              <p:ext uri="{D42A27DB-BD31-4B8C-83A1-F6EECF244321}">
                <p14:modId xmlns:p14="http://schemas.microsoft.com/office/powerpoint/2010/main" val="138690087"/>
              </p:ext>
            </p:extLst>
          </p:nvPr>
        </p:nvGraphicFramePr>
        <p:xfrm>
          <a:off x="2468880" y="1383878"/>
          <a:ext cx="5783580" cy="3037204"/>
        </p:xfrm>
        <a:graphic>
          <a:graphicData uri="http://schemas.openxmlformats.org/drawingml/2006/table">
            <a:tbl>
              <a:tblPr/>
              <a:tblGrid>
                <a:gridCol w="2560320"/>
                <a:gridCol w="3223260"/>
              </a:tblGrid>
              <a:tr h="545783">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932072">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982134">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r h="577215">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46000"/>
                        <a:buFontTx/>
                        <a:buNone/>
                        <a:tabLst>
                          <a:tab pos="914400" algn="l"/>
                        </a:tabLst>
                      </a:pPr>
                      <a:endParaRPr kumimoji="0" lang="en-US" sz="3200" b="0" i="0" u="none" strike="noStrike" cap="none" normalizeH="0" baseline="0" dirty="0">
                        <a:ln>
                          <a:noFill/>
                        </a:ln>
                        <a:solidFill>
                          <a:schemeClr val="tx1"/>
                        </a:solidFill>
                        <a:effectLst/>
                        <a:latin typeface="Papyrus" charset="0"/>
                        <a:ea typeface="ヒラギノ角ゴ ProN W3" charset="0"/>
                        <a:cs typeface="ヒラギノ角ゴ ProN W3" charset="0"/>
                        <a:sym typeface="Papyrus" charset="0"/>
                      </a:endParaRPr>
                    </a:p>
                  </a:txBody>
                  <a:tcPr marL="22860" marR="22860" marT="22860" marB="22860" anchor="ctr" horzOverflow="overflow">
                    <a:lnL w="25400" cap="flat" cmpd="sng" algn="ctr">
                      <a:solidFill>
                        <a:srgbClr val="2F1A14"/>
                      </a:solidFill>
                      <a:prstDash val="solid"/>
                      <a:round/>
                      <a:headEnd type="none" w="med" len="med"/>
                      <a:tailEnd type="none" w="med" len="med"/>
                    </a:lnL>
                    <a:lnR w="25400" cap="flat" cmpd="sng" algn="ctr">
                      <a:solidFill>
                        <a:srgbClr val="2F1A14"/>
                      </a:solidFill>
                      <a:prstDash val="solid"/>
                      <a:round/>
                      <a:headEnd type="none" w="med" len="med"/>
                      <a:tailEnd type="none" w="med" len="med"/>
                    </a:lnR>
                    <a:lnT w="25400" cap="flat" cmpd="sng" algn="ctr">
                      <a:solidFill>
                        <a:srgbClr val="2F1A14"/>
                      </a:solidFill>
                      <a:prstDash val="solid"/>
                      <a:round/>
                      <a:headEnd type="none" w="med" len="med"/>
                      <a:tailEnd type="none" w="med" len="med"/>
                    </a:lnT>
                    <a:lnB w="25400" cap="flat" cmpd="sng" algn="ctr">
                      <a:solidFill>
                        <a:srgbClr val="2F1A14"/>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72981930"/>
      </p:ext>
    </p:extLst>
  </p:cSld>
  <p:clrMapOvr>
    <a:masterClrMapping/>
  </p:clrMapOvr>
  <p:transition xmlns:p14="http://schemas.microsoft.com/office/powerpoint/2010/main" spd="med">
    <p:cover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nodeType="clickEffect">
                                  <p:stCondLst>
                                    <p:cond delay="0"/>
                                  </p:stCondLst>
                                  <p:childTnLst>
                                    <p:animEffect transition="out" filter="wipe(up)">
                                      <p:cBhvr>
                                        <p:cTn id="6" dur="500"/>
                                        <p:tgtEl>
                                          <p:spTgt spid="40963"/>
                                        </p:tgtEl>
                                      </p:cBhvr>
                                    </p:animEffect>
                                    <p:set>
                                      <p:cBhvr>
                                        <p:cTn id="7" dur="1" fill="hold">
                                          <p:stCondLst>
                                            <p:cond delay="499"/>
                                          </p:stCondLst>
                                        </p:cTn>
                                        <p:tgtEl>
                                          <p:spTgt spid="409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A5C64CC-BB4C-2340-9FFB-990A2B574B63}" type="slidenum">
              <a:rPr lang="en-US"/>
              <a:pPr/>
              <a:t>41</a:t>
            </a:fld>
            <a:endParaRPr lang="en-US"/>
          </a:p>
        </p:txBody>
      </p:sp>
      <p:sp>
        <p:nvSpPr>
          <p:cNvPr id="314370" name="Rectangle 2"/>
          <p:cNvSpPr>
            <a:spLocks noGrp="1" noChangeArrowheads="1"/>
          </p:cNvSpPr>
          <p:nvPr>
            <p:ph type="title"/>
          </p:nvPr>
        </p:nvSpPr>
        <p:spPr>
          <a:xfrm>
            <a:off x="2209800" y="609600"/>
            <a:ext cx="6705600" cy="1143000"/>
          </a:xfrm>
        </p:spPr>
        <p:txBody>
          <a:bodyPr/>
          <a:lstStyle/>
          <a:p>
            <a:r>
              <a:rPr lang="en-US" sz="4400" b="1" dirty="0" smtClean="0">
                <a:solidFill>
                  <a:srgbClr val="953735"/>
                </a:solidFill>
              </a:rPr>
              <a:t>Selected </a:t>
            </a:r>
            <a:r>
              <a:rPr lang="en-US" sz="4400" b="1" dirty="0">
                <a:solidFill>
                  <a:srgbClr val="953735"/>
                </a:solidFill>
              </a:rPr>
              <a:t>Slippery Slopes</a:t>
            </a:r>
          </a:p>
        </p:txBody>
      </p:sp>
      <p:sp>
        <p:nvSpPr>
          <p:cNvPr id="314374" name="Rectangle 6"/>
          <p:cNvSpPr>
            <a:spLocks noGrp="1" noChangeArrowheads="1"/>
          </p:cNvSpPr>
          <p:nvPr>
            <p:ph type="body" idx="1"/>
          </p:nvPr>
        </p:nvSpPr>
        <p:spPr>
          <a:xfrm>
            <a:off x="1219200" y="1532467"/>
            <a:ext cx="8229600" cy="4525963"/>
          </a:xfrm>
        </p:spPr>
        <p:txBody>
          <a:bodyPr/>
          <a:lstStyle/>
          <a:p>
            <a:r>
              <a:rPr lang="en-US" dirty="0">
                <a:solidFill>
                  <a:srgbClr val="953735"/>
                </a:solidFill>
              </a:rPr>
              <a:t>A. 	Waiving co-payments.</a:t>
            </a:r>
          </a:p>
          <a:p>
            <a:pPr>
              <a:buFont typeface="Monotype Sorts" charset="0"/>
              <a:buNone/>
            </a:pPr>
            <a:endParaRPr lang="en-US" dirty="0">
              <a:solidFill>
                <a:srgbClr val="953735"/>
              </a:solidFill>
            </a:endParaRPr>
          </a:p>
          <a:p>
            <a:pPr lvl="1"/>
            <a:r>
              <a:rPr lang="en-US" dirty="0">
                <a:solidFill>
                  <a:srgbClr val="953735"/>
                </a:solidFill>
              </a:rPr>
              <a:t>1.   Managed Care: read </a:t>
            </a:r>
            <a:r>
              <a:rPr lang="en-US" dirty="0" smtClean="0">
                <a:solidFill>
                  <a:srgbClr val="953735"/>
                </a:solidFill>
              </a:rPr>
              <a:t>contract </a:t>
            </a:r>
            <a:r>
              <a:rPr lang="en-US" dirty="0">
                <a:solidFill>
                  <a:srgbClr val="953735"/>
                </a:solidFill>
              </a:rPr>
              <a:t>and ask each company.</a:t>
            </a:r>
          </a:p>
          <a:p>
            <a:pPr lvl="1"/>
            <a:endParaRPr lang="en-US" dirty="0">
              <a:solidFill>
                <a:srgbClr val="953735"/>
              </a:solidFill>
            </a:endParaRPr>
          </a:p>
          <a:p>
            <a:pPr lvl="1"/>
            <a:r>
              <a:rPr lang="en-US" dirty="0">
                <a:solidFill>
                  <a:srgbClr val="953735"/>
                </a:solidFill>
              </a:rPr>
              <a:t>2.   Medicare/Indemnity plans: </a:t>
            </a:r>
            <a:r>
              <a:rPr lang="en-US" dirty="0" smtClean="0">
                <a:solidFill>
                  <a:srgbClr val="953735"/>
                </a:solidFill>
              </a:rPr>
              <a:t>don</a:t>
            </a:r>
            <a:r>
              <a:rPr lang="ja-JP" altLang="en-US" dirty="0" smtClean="0">
                <a:solidFill>
                  <a:srgbClr val="953735"/>
                </a:solidFill>
                <a:latin typeface="Arial"/>
              </a:rPr>
              <a:t>’</a:t>
            </a:r>
            <a:r>
              <a:rPr lang="en-US" dirty="0" smtClean="0">
                <a:solidFill>
                  <a:srgbClr val="953735"/>
                </a:solidFill>
              </a:rPr>
              <a:t>t </a:t>
            </a:r>
            <a:r>
              <a:rPr lang="en-US" dirty="0">
                <a:solidFill>
                  <a:srgbClr val="953735"/>
                </a:solidFill>
              </a:rPr>
              <a:t>commit insurance 	</a:t>
            </a:r>
            <a:r>
              <a:rPr lang="en-US" dirty="0" smtClean="0">
                <a:solidFill>
                  <a:srgbClr val="953735"/>
                </a:solidFill>
              </a:rPr>
              <a:t>fraud</a:t>
            </a:r>
            <a:r>
              <a:rPr lang="en-US" dirty="0">
                <a:solidFill>
                  <a:srgbClr val="953735"/>
                </a:solidFill>
              </a:rPr>
              <a:t>.</a:t>
            </a:r>
          </a:p>
        </p:txBody>
      </p:sp>
      <p:pic>
        <p:nvPicPr>
          <p:cNvPr id="314375" name="Picture 7" descr="BD06712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963" y="5238750"/>
            <a:ext cx="1800225" cy="148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59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EF51E50A-8566-3146-A076-B0CABDACE3E2}" type="slidenum">
              <a:rPr lang="en-US"/>
              <a:pPr/>
              <a:t>42</a:t>
            </a:fld>
            <a:endParaRPr lang="en-US"/>
          </a:p>
        </p:txBody>
      </p:sp>
      <p:sp>
        <p:nvSpPr>
          <p:cNvPr id="370690" name="Rectangle 2"/>
          <p:cNvSpPr>
            <a:spLocks noGrp="1" noChangeArrowheads="1"/>
          </p:cNvSpPr>
          <p:nvPr>
            <p:ph type="title"/>
          </p:nvPr>
        </p:nvSpPr>
        <p:spPr>
          <a:xfrm>
            <a:off x="2209800" y="609600"/>
            <a:ext cx="6705600" cy="1143000"/>
          </a:xfrm>
        </p:spPr>
        <p:txBody>
          <a:bodyPr/>
          <a:lstStyle/>
          <a:p>
            <a:r>
              <a:rPr lang="en-US" sz="4400" b="1" dirty="0" smtClean="0">
                <a:solidFill>
                  <a:srgbClr val="953735"/>
                </a:solidFill>
              </a:rPr>
              <a:t>Selected </a:t>
            </a:r>
            <a:r>
              <a:rPr lang="en-US" sz="4400" b="1" dirty="0">
                <a:solidFill>
                  <a:srgbClr val="953735"/>
                </a:solidFill>
              </a:rPr>
              <a:t>Slippery Slopes</a:t>
            </a:r>
          </a:p>
        </p:txBody>
      </p:sp>
      <p:sp>
        <p:nvSpPr>
          <p:cNvPr id="370691" name="Rectangle 3"/>
          <p:cNvSpPr>
            <a:spLocks noGrp="1" noChangeArrowheads="1"/>
          </p:cNvSpPr>
          <p:nvPr>
            <p:ph type="body" idx="1"/>
          </p:nvPr>
        </p:nvSpPr>
        <p:spPr/>
        <p:txBody>
          <a:bodyPr/>
          <a:lstStyle/>
          <a:p>
            <a:r>
              <a:rPr lang="en-US" b="1" dirty="0">
                <a:solidFill>
                  <a:srgbClr val="953735"/>
                </a:solidFill>
              </a:rPr>
              <a:t>B.	Financial contingencies</a:t>
            </a:r>
            <a:r>
              <a:rPr lang="en-US" b="1" dirty="0" smtClean="0">
                <a:solidFill>
                  <a:srgbClr val="953735"/>
                </a:solidFill>
              </a:rPr>
              <a:t>.</a:t>
            </a:r>
            <a:endParaRPr lang="en-US" b="1" dirty="0">
              <a:solidFill>
                <a:srgbClr val="953735"/>
              </a:solidFill>
            </a:endParaRPr>
          </a:p>
          <a:p>
            <a:pPr lvl="1"/>
            <a:r>
              <a:rPr lang="en-US" b="1" dirty="0">
                <a:solidFill>
                  <a:srgbClr val="953735"/>
                </a:solidFill>
              </a:rPr>
              <a:t>1. Clarify in policies/informed consent documents</a:t>
            </a:r>
            <a:r>
              <a:rPr lang="en-US" b="1" dirty="0" smtClean="0">
                <a:solidFill>
                  <a:srgbClr val="953735"/>
                </a:solidFill>
              </a:rPr>
              <a:t>.</a:t>
            </a:r>
            <a:endParaRPr lang="en-US" b="1" dirty="0">
              <a:solidFill>
                <a:srgbClr val="953735"/>
              </a:solidFill>
            </a:endParaRPr>
          </a:p>
          <a:p>
            <a:pPr lvl="1"/>
            <a:r>
              <a:rPr lang="en-US" b="1" dirty="0">
                <a:solidFill>
                  <a:srgbClr val="953735"/>
                </a:solidFill>
              </a:rPr>
              <a:t>2.  Be careful with </a:t>
            </a:r>
            <a:r>
              <a:rPr lang="ja-JP" altLang="en-US" b="1" dirty="0">
                <a:solidFill>
                  <a:srgbClr val="953735"/>
                </a:solidFill>
                <a:latin typeface="Arial"/>
              </a:rPr>
              <a:t>“</a:t>
            </a:r>
            <a:r>
              <a:rPr lang="en-US" b="1" dirty="0" smtClean="0">
                <a:solidFill>
                  <a:srgbClr val="953735"/>
                </a:solidFill>
              </a:rPr>
              <a:t>deferred payment</a:t>
            </a:r>
            <a:r>
              <a:rPr lang="ja-JP" altLang="en-US" b="1" dirty="0">
                <a:solidFill>
                  <a:srgbClr val="953735"/>
                </a:solidFill>
                <a:latin typeface="Arial"/>
              </a:rPr>
              <a:t>”</a:t>
            </a:r>
            <a:r>
              <a:rPr lang="en-US" b="1" dirty="0">
                <a:solidFill>
                  <a:srgbClr val="953735"/>
                </a:solidFill>
              </a:rPr>
              <a:t> plans.</a:t>
            </a:r>
          </a:p>
        </p:txBody>
      </p:sp>
      <p:pic>
        <p:nvPicPr>
          <p:cNvPr id="370692" name="Picture 4" descr="j01976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533" y="3962400"/>
            <a:ext cx="2552700" cy="239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148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8D58565-23D9-8B41-9708-FA87A5350D98}" type="slidenum">
              <a:rPr lang="en-US"/>
              <a:pPr/>
              <a:t>43</a:t>
            </a:fld>
            <a:endParaRPr lang="en-US"/>
          </a:p>
        </p:txBody>
      </p:sp>
      <p:sp>
        <p:nvSpPr>
          <p:cNvPr id="371714" name="Rectangle 2"/>
          <p:cNvSpPr>
            <a:spLocks noGrp="1" noChangeArrowheads="1"/>
          </p:cNvSpPr>
          <p:nvPr>
            <p:ph type="title"/>
          </p:nvPr>
        </p:nvSpPr>
        <p:spPr>
          <a:xfrm>
            <a:off x="2286000" y="609600"/>
            <a:ext cx="6629400" cy="1143000"/>
          </a:xfrm>
        </p:spPr>
        <p:txBody>
          <a:bodyPr/>
          <a:lstStyle/>
          <a:p>
            <a:r>
              <a:rPr lang="en-US" sz="4400" b="1" dirty="0" smtClean="0">
                <a:solidFill>
                  <a:srgbClr val="953735"/>
                </a:solidFill>
              </a:rPr>
              <a:t>Selected </a:t>
            </a:r>
            <a:r>
              <a:rPr lang="en-US" sz="4400" b="1" dirty="0">
                <a:solidFill>
                  <a:srgbClr val="953735"/>
                </a:solidFill>
              </a:rPr>
              <a:t>Slippery Slopes</a:t>
            </a:r>
          </a:p>
        </p:txBody>
      </p:sp>
      <p:sp>
        <p:nvSpPr>
          <p:cNvPr id="371715" name="Rectangle 3"/>
          <p:cNvSpPr>
            <a:spLocks noGrp="1" noChangeArrowheads="1"/>
          </p:cNvSpPr>
          <p:nvPr>
            <p:ph type="body" idx="1"/>
          </p:nvPr>
        </p:nvSpPr>
        <p:spPr>
          <a:xfrm>
            <a:off x="2667000" y="1981200"/>
            <a:ext cx="6248400" cy="4572000"/>
          </a:xfrm>
        </p:spPr>
        <p:txBody>
          <a:bodyPr/>
          <a:lstStyle/>
          <a:p>
            <a:r>
              <a:rPr lang="en-US" sz="2400" b="1" dirty="0">
                <a:solidFill>
                  <a:srgbClr val="953735"/>
                </a:solidFill>
              </a:rPr>
              <a:t>C.	Protecting patients/clients from </a:t>
            </a:r>
            <a:br>
              <a:rPr lang="en-US" sz="2400" b="1" dirty="0">
                <a:solidFill>
                  <a:srgbClr val="953735"/>
                </a:solidFill>
              </a:rPr>
            </a:br>
            <a:r>
              <a:rPr lang="en-US" sz="2400" b="1" dirty="0">
                <a:solidFill>
                  <a:srgbClr val="953735"/>
                </a:solidFill>
              </a:rPr>
              <a:t>certain diagnostic labels:</a:t>
            </a:r>
          </a:p>
          <a:p>
            <a:pPr lvl="1"/>
            <a:endParaRPr lang="en-US" sz="2400" b="1" dirty="0">
              <a:solidFill>
                <a:srgbClr val="953735"/>
              </a:solidFill>
            </a:endParaRPr>
          </a:p>
          <a:p>
            <a:pPr lvl="1"/>
            <a:r>
              <a:rPr lang="en-US" sz="2400" b="1" dirty="0">
                <a:solidFill>
                  <a:srgbClr val="953735"/>
                </a:solidFill>
              </a:rPr>
              <a:t>1.   Disclosures about possible 	   	    consequences of ANY mental </a:t>
            </a:r>
            <a:r>
              <a:rPr lang="en-US" sz="2400" b="1" dirty="0" smtClean="0">
                <a:solidFill>
                  <a:srgbClr val="953735"/>
                </a:solidFill>
              </a:rPr>
              <a:t> </a:t>
            </a:r>
            <a:r>
              <a:rPr lang="en-US" sz="2400" b="1" dirty="0">
                <a:solidFill>
                  <a:srgbClr val="953735"/>
                </a:solidFill>
              </a:rPr>
              <a:t>health diagnosis;</a:t>
            </a:r>
          </a:p>
          <a:p>
            <a:pPr lvl="1"/>
            <a:r>
              <a:rPr lang="en-US" sz="2400" b="1" dirty="0">
                <a:solidFill>
                  <a:srgbClr val="953735"/>
                </a:solidFill>
              </a:rPr>
              <a:t>2.   </a:t>
            </a:r>
            <a:r>
              <a:rPr lang="ja-JP" altLang="en-US" sz="2400" b="1" dirty="0">
                <a:solidFill>
                  <a:srgbClr val="953735"/>
                </a:solidFill>
                <a:latin typeface="Arial"/>
              </a:rPr>
              <a:t>“</a:t>
            </a:r>
            <a:r>
              <a:rPr lang="en-US" sz="2400" b="1" dirty="0">
                <a:solidFill>
                  <a:srgbClr val="953735"/>
                </a:solidFill>
              </a:rPr>
              <a:t>Failure to diagnose</a:t>
            </a:r>
            <a:r>
              <a:rPr lang="ja-JP" altLang="en-US" sz="2400" b="1" dirty="0">
                <a:solidFill>
                  <a:srgbClr val="953735"/>
                </a:solidFill>
                <a:latin typeface="Arial"/>
              </a:rPr>
              <a:t>”</a:t>
            </a:r>
            <a:r>
              <a:rPr lang="en-US" sz="2400" b="1" dirty="0">
                <a:solidFill>
                  <a:srgbClr val="953735"/>
                </a:solidFill>
              </a:rPr>
              <a:t>;</a:t>
            </a:r>
          </a:p>
          <a:p>
            <a:pPr lvl="1"/>
            <a:r>
              <a:rPr lang="en-US" sz="2400" b="1" dirty="0">
                <a:solidFill>
                  <a:srgbClr val="953735"/>
                </a:solidFill>
              </a:rPr>
              <a:t>3.   </a:t>
            </a:r>
            <a:r>
              <a:rPr lang="ja-JP" altLang="en-US" sz="2400" b="1" dirty="0">
                <a:solidFill>
                  <a:srgbClr val="953735"/>
                </a:solidFill>
                <a:latin typeface="Arial"/>
              </a:rPr>
              <a:t>“</a:t>
            </a:r>
            <a:r>
              <a:rPr lang="en-US" sz="2400" b="1" dirty="0">
                <a:solidFill>
                  <a:srgbClr val="953735"/>
                </a:solidFill>
              </a:rPr>
              <a:t>Chronic</a:t>
            </a:r>
            <a:r>
              <a:rPr lang="ja-JP" altLang="en-US" sz="2400" b="1" dirty="0">
                <a:solidFill>
                  <a:srgbClr val="953735"/>
                </a:solidFill>
                <a:latin typeface="Arial"/>
              </a:rPr>
              <a:t>”</a:t>
            </a:r>
            <a:r>
              <a:rPr lang="en-US" sz="2400" b="1" dirty="0">
                <a:solidFill>
                  <a:srgbClr val="953735"/>
                </a:solidFill>
              </a:rPr>
              <a:t> Adjustment Disorder</a:t>
            </a:r>
          </a:p>
          <a:p>
            <a:pPr lvl="1"/>
            <a:r>
              <a:rPr lang="en-US" sz="2400" b="1" dirty="0">
                <a:solidFill>
                  <a:srgbClr val="953735"/>
                </a:solidFill>
              </a:rPr>
              <a:t>4.   Write the diagnoses that you </a:t>
            </a:r>
            <a:r>
              <a:rPr lang="en-US" sz="2400" b="1" dirty="0" smtClean="0">
                <a:solidFill>
                  <a:srgbClr val="953735"/>
                </a:solidFill>
              </a:rPr>
              <a:t>treat</a:t>
            </a:r>
            <a:r>
              <a:rPr lang="en-US" sz="2400" b="1" dirty="0">
                <a:solidFill>
                  <a:srgbClr val="953735"/>
                </a:solidFill>
              </a:rPr>
              <a:t>.</a:t>
            </a:r>
          </a:p>
          <a:p>
            <a:pPr lvl="1">
              <a:buFont typeface="Monotype Sorts" charset="0"/>
              <a:buNone/>
            </a:pPr>
            <a:endParaRPr lang="en-US" sz="2400" b="1" dirty="0"/>
          </a:p>
        </p:txBody>
      </p:sp>
      <p:pic>
        <p:nvPicPr>
          <p:cNvPr id="371717" name="Picture 5" descr="j00998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2595563" cy="37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38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A383383-82DA-C74D-822D-BDDCB9AF2823}" type="slidenum">
              <a:rPr lang="en-US"/>
              <a:pPr/>
              <a:t>44</a:t>
            </a:fld>
            <a:endParaRPr lang="en-US"/>
          </a:p>
        </p:txBody>
      </p:sp>
      <p:sp>
        <p:nvSpPr>
          <p:cNvPr id="372738" name="Rectangle 2"/>
          <p:cNvSpPr>
            <a:spLocks noGrp="1" noChangeArrowheads="1"/>
          </p:cNvSpPr>
          <p:nvPr>
            <p:ph type="title"/>
          </p:nvPr>
        </p:nvSpPr>
        <p:spPr>
          <a:xfrm>
            <a:off x="2209800" y="609600"/>
            <a:ext cx="6705600" cy="1143000"/>
          </a:xfrm>
        </p:spPr>
        <p:txBody>
          <a:bodyPr/>
          <a:lstStyle/>
          <a:p>
            <a:r>
              <a:rPr lang="en-US" sz="4400" b="1" dirty="0" smtClean="0">
                <a:solidFill>
                  <a:srgbClr val="953735"/>
                </a:solidFill>
              </a:rPr>
              <a:t>Selected </a:t>
            </a:r>
            <a:r>
              <a:rPr lang="en-US" sz="4400" b="1" dirty="0">
                <a:solidFill>
                  <a:srgbClr val="953735"/>
                </a:solidFill>
              </a:rPr>
              <a:t>Slippery Slopes</a:t>
            </a:r>
          </a:p>
        </p:txBody>
      </p:sp>
      <p:sp>
        <p:nvSpPr>
          <p:cNvPr id="372739" name="Rectangle 3"/>
          <p:cNvSpPr>
            <a:spLocks noGrp="1" noChangeArrowheads="1"/>
          </p:cNvSpPr>
          <p:nvPr>
            <p:ph type="body" idx="1"/>
          </p:nvPr>
        </p:nvSpPr>
        <p:spPr/>
        <p:txBody>
          <a:bodyPr/>
          <a:lstStyle/>
          <a:p>
            <a:pPr>
              <a:lnSpc>
                <a:spcPct val="90000"/>
              </a:lnSpc>
            </a:pPr>
            <a:r>
              <a:rPr lang="en-US" b="1" dirty="0">
                <a:solidFill>
                  <a:srgbClr val="953735"/>
                </a:solidFill>
              </a:rPr>
              <a:t>D.  Special agreements for special patients/clients</a:t>
            </a:r>
            <a:r>
              <a:rPr lang="en-US" b="1" dirty="0" smtClean="0">
                <a:solidFill>
                  <a:srgbClr val="953735"/>
                </a:solidFill>
              </a:rPr>
              <a:t>:</a:t>
            </a:r>
            <a:endParaRPr lang="en-US" b="1" dirty="0">
              <a:solidFill>
                <a:srgbClr val="953735"/>
              </a:solidFill>
            </a:endParaRPr>
          </a:p>
          <a:p>
            <a:pPr lvl="1">
              <a:lnSpc>
                <a:spcPct val="90000"/>
              </a:lnSpc>
            </a:pPr>
            <a:r>
              <a:rPr lang="en-US" sz="2800" b="1" dirty="0">
                <a:solidFill>
                  <a:srgbClr val="953735"/>
                </a:solidFill>
              </a:rPr>
              <a:t>1.   Failure to keep records</a:t>
            </a:r>
            <a:r>
              <a:rPr lang="en-US" sz="2800" b="1" dirty="0" smtClean="0">
                <a:solidFill>
                  <a:srgbClr val="953735"/>
                </a:solidFill>
              </a:rPr>
              <a:t>:  </a:t>
            </a:r>
            <a:r>
              <a:rPr lang="en-US" sz="2800" b="1" dirty="0">
                <a:solidFill>
                  <a:srgbClr val="953735"/>
                </a:solidFill>
              </a:rPr>
              <a:t>NOPE</a:t>
            </a:r>
            <a:r>
              <a:rPr lang="en-US" sz="2800" b="1" dirty="0" smtClean="0">
                <a:solidFill>
                  <a:srgbClr val="953735"/>
                </a:solidFill>
              </a:rPr>
              <a:t>;</a:t>
            </a:r>
            <a:endParaRPr lang="en-US" sz="2800" b="1" dirty="0">
              <a:solidFill>
                <a:srgbClr val="953735"/>
              </a:solidFill>
            </a:endParaRPr>
          </a:p>
          <a:p>
            <a:pPr lvl="1">
              <a:lnSpc>
                <a:spcPct val="90000"/>
              </a:lnSpc>
            </a:pPr>
            <a:r>
              <a:rPr lang="en-US" sz="2800" b="1" dirty="0">
                <a:solidFill>
                  <a:srgbClr val="953735"/>
                </a:solidFill>
              </a:rPr>
              <a:t>2.   Meeting out of the office 	</a:t>
            </a:r>
            <a:r>
              <a:rPr lang="en-US" sz="2800" b="1" dirty="0" smtClean="0">
                <a:solidFill>
                  <a:srgbClr val="953735"/>
                </a:solidFill>
              </a:rPr>
              <a:t>(</a:t>
            </a:r>
            <a:r>
              <a:rPr lang="en-US" sz="2800" b="1" dirty="0">
                <a:solidFill>
                  <a:srgbClr val="953735"/>
                </a:solidFill>
              </a:rPr>
              <a:t>including home visits </a:t>
            </a:r>
            <a:r>
              <a:rPr lang="en-US" sz="2800" b="1" dirty="0" smtClean="0">
                <a:solidFill>
                  <a:srgbClr val="953735"/>
                </a:solidFill>
              </a:rPr>
              <a:t>and </a:t>
            </a:r>
            <a:r>
              <a:rPr lang="en-US" sz="2800" b="1" i="1" dirty="0">
                <a:solidFill>
                  <a:srgbClr val="953735"/>
                </a:solidFill>
              </a:rPr>
              <a:t>in vivo</a:t>
            </a:r>
            <a:r>
              <a:rPr lang="en-US" sz="2800" b="1" dirty="0">
                <a:solidFill>
                  <a:srgbClr val="953735"/>
                </a:solidFill>
              </a:rPr>
              <a:t> observation </a:t>
            </a:r>
            <a:r>
              <a:rPr lang="en-US" sz="2800" b="1" dirty="0" smtClean="0">
                <a:solidFill>
                  <a:srgbClr val="953735"/>
                </a:solidFill>
              </a:rPr>
              <a:t>&amp; </a:t>
            </a:r>
            <a:r>
              <a:rPr lang="en-US" sz="2800" b="1" dirty="0">
                <a:solidFill>
                  <a:srgbClr val="953735"/>
                </a:solidFill>
              </a:rPr>
              <a:t>treatment): discuss </a:t>
            </a:r>
            <a:r>
              <a:rPr lang="en-US" sz="2800" b="1" dirty="0" smtClean="0">
                <a:solidFill>
                  <a:srgbClr val="953735"/>
                </a:solidFill>
              </a:rPr>
              <a:t>and </a:t>
            </a:r>
            <a:r>
              <a:rPr lang="en-US" sz="2800" b="1" dirty="0">
                <a:solidFill>
                  <a:srgbClr val="953735"/>
                </a:solidFill>
              </a:rPr>
              <a:t>document.</a:t>
            </a:r>
          </a:p>
          <a:p>
            <a:pPr lvl="1">
              <a:lnSpc>
                <a:spcPct val="90000"/>
              </a:lnSpc>
              <a:buFont typeface="Monotype Sorts" charset="0"/>
              <a:buNone/>
            </a:pPr>
            <a:endParaRPr lang="en-US" sz="2800" b="1" dirty="0"/>
          </a:p>
        </p:txBody>
      </p:sp>
      <p:pic>
        <p:nvPicPr>
          <p:cNvPr id="372744" name="Picture 8" descr="BD07011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934" y="4408487"/>
            <a:ext cx="2276475" cy="231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36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073A60DA-4809-5E4C-866D-5F055DC01053}" type="slidenum">
              <a:rPr lang="en-US"/>
              <a:pPr/>
              <a:t>45</a:t>
            </a:fld>
            <a:endParaRPr lang="en-US"/>
          </a:p>
        </p:txBody>
      </p:sp>
      <p:sp>
        <p:nvSpPr>
          <p:cNvPr id="373762" name="Rectangle 2"/>
          <p:cNvSpPr>
            <a:spLocks noGrp="1" noChangeArrowheads="1"/>
          </p:cNvSpPr>
          <p:nvPr>
            <p:ph type="title"/>
          </p:nvPr>
        </p:nvSpPr>
        <p:spPr>
          <a:xfrm>
            <a:off x="2133600" y="609600"/>
            <a:ext cx="6781800" cy="1143000"/>
          </a:xfrm>
        </p:spPr>
        <p:txBody>
          <a:bodyPr/>
          <a:lstStyle/>
          <a:p>
            <a:r>
              <a:rPr lang="en-US" sz="4400" dirty="0" smtClean="0"/>
              <a:t>Selected </a:t>
            </a:r>
            <a:r>
              <a:rPr lang="en-US" sz="4400" dirty="0"/>
              <a:t>Slippery Slopes</a:t>
            </a:r>
          </a:p>
        </p:txBody>
      </p:sp>
      <p:sp>
        <p:nvSpPr>
          <p:cNvPr id="373763" name="Rectangle 3"/>
          <p:cNvSpPr>
            <a:spLocks noGrp="1" noChangeArrowheads="1"/>
          </p:cNvSpPr>
          <p:nvPr>
            <p:ph type="body" idx="1"/>
          </p:nvPr>
        </p:nvSpPr>
        <p:spPr/>
        <p:txBody>
          <a:bodyPr/>
          <a:lstStyle/>
          <a:p>
            <a:r>
              <a:rPr lang="en-US" b="1" dirty="0">
                <a:solidFill>
                  <a:srgbClr val="953735"/>
                </a:solidFill>
              </a:rPr>
              <a:t>E.  Meeting with </a:t>
            </a:r>
            <a:r>
              <a:rPr lang="ja-JP" altLang="en-US" b="1" dirty="0">
                <a:solidFill>
                  <a:srgbClr val="953735"/>
                </a:solidFill>
                <a:latin typeface="Arial"/>
              </a:rPr>
              <a:t>“</a:t>
            </a:r>
            <a:r>
              <a:rPr lang="en-US" b="1" dirty="0">
                <a:solidFill>
                  <a:srgbClr val="953735"/>
                </a:solidFill>
              </a:rPr>
              <a:t>significant others</a:t>
            </a:r>
            <a:r>
              <a:rPr lang="ja-JP" altLang="en-US" b="1" dirty="0">
                <a:solidFill>
                  <a:srgbClr val="953735"/>
                </a:solidFill>
                <a:latin typeface="Arial"/>
              </a:rPr>
              <a:t>”</a:t>
            </a:r>
            <a:r>
              <a:rPr lang="en-US" b="1" dirty="0">
                <a:solidFill>
                  <a:srgbClr val="953735"/>
                </a:solidFill>
              </a:rPr>
              <a:t> including extended family, friends, lovers, partners, etc</a:t>
            </a:r>
            <a:r>
              <a:rPr lang="en-US" b="1" dirty="0" smtClean="0">
                <a:solidFill>
                  <a:srgbClr val="953735"/>
                </a:solidFill>
              </a:rPr>
              <a:t>.</a:t>
            </a:r>
            <a:endParaRPr lang="en-US" b="1" dirty="0">
              <a:solidFill>
                <a:srgbClr val="953735"/>
              </a:solidFill>
            </a:endParaRPr>
          </a:p>
          <a:p>
            <a:pPr lvl="1"/>
            <a:r>
              <a:rPr lang="en-US" b="1" dirty="0">
                <a:solidFill>
                  <a:srgbClr val="953735"/>
                </a:solidFill>
              </a:rPr>
              <a:t>1.    Clarify </a:t>
            </a:r>
            <a:r>
              <a:rPr lang="ja-JP" altLang="en-US" b="1" dirty="0">
                <a:solidFill>
                  <a:srgbClr val="953735"/>
                </a:solidFill>
                <a:latin typeface="Arial"/>
              </a:rPr>
              <a:t>“</a:t>
            </a:r>
            <a:r>
              <a:rPr lang="en-US" b="1" dirty="0">
                <a:solidFill>
                  <a:srgbClr val="953735"/>
                </a:solidFill>
              </a:rPr>
              <a:t>no confidentiality</a:t>
            </a:r>
            <a:r>
              <a:rPr lang="ja-JP" altLang="en-US" b="1" dirty="0" smtClean="0">
                <a:solidFill>
                  <a:srgbClr val="953735"/>
                </a:solidFill>
                <a:latin typeface="Arial"/>
              </a:rPr>
              <a:t>”</a:t>
            </a:r>
            <a:r>
              <a:rPr lang="en-US" altLang="ja-JP" b="1" dirty="0" smtClean="0">
                <a:solidFill>
                  <a:srgbClr val="953735"/>
                </a:solidFill>
              </a:rPr>
              <a:t> </a:t>
            </a:r>
            <a:r>
              <a:rPr lang="en-US" b="1" dirty="0" smtClean="0">
                <a:solidFill>
                  <a:srgbClr val="953735"/>
                </a:solidFill>
              </a:rPr>
              <a:t>for </a:t>
            </a:r>
            <a:r>
              <a:rPr lang="en-US" b="1" dirty="0">
                <a:solidFill>
                  <a:srgbClr val="953735"/>
                </a:solidFill>
              </a:rPr>
              <a:t>patient/client.</a:t>
            </a:r>
          </a:p>
          <a:p>
            <a:pPr lvl="1"/>
            <a:r>
              <a:rPr lang="en-US" b="1" dirty="0">
                <a:solidFill>
                  <a:srgbClr val="953735"/>
                </a:solidFill>
              </a:rPr>
              <a:t>2.    Clarify </a:t>
            </a:r>
            <a:r>
              <a:rPr lang="ja-JP" altLang="en-US" b="1" dirty="0">
                <a:solidFill>
                  <a:srgbClr val="953735"/>
                </a:solidFill>
                <a:latin typeface="Arial"/>
              </a:rPr>
              <a:t>“</a:t>
            </a:r>
            <a:r>
              <a:rPr lang="en-US" b="1" dirty="0">
                <a:solidFill>
                  <a:srgbClr val="953735"/>
                </a:solidFill>
              </a:rPr>
              <a:t>no patient status</a:t>
            </a:r>
            <a:r>
              <a:rPr lang="ja-JP" altLang="en-US" b="1" dirty="0" smtClean="0">
                <a:solidFill>
                  <a:srgbClr val="953735"/>
                </a:solidFill>
                <a:latin typeface="Arial"/>
              </a:rPr>
              <a:t>”</a:t>
            </a:r>
            <a:r>
              <a:rPr lang="en-US" altLang="ja-JP" b="1" dirty="0" smtClean="0">
                <a:solidFill>
                  <a:srgbClr val="953735"/>
                </a:solidFill>
              </a:rPr>
              <a:t> </a:t>
            </a:r>
            <a:r>
              <a:rPr lang="en-US" b="1" dirty="0" smtClean="0">
                <a:solidFill>
                  <a:srgbClr val="953735"/>
                </a:solidFill>
              </a:rPr>
              <a:t>for </a:t>
            </a:r>
            <a:r>
              <a:rPr lang="en-US" b="1" dirty="0">
                <a:solidFill>
                  <a:srgbClr val="953735"/>
                </a:solidFill>
              </a:rPr>
              <a:t>guest/visitor</a:t>
            </a:r>
            <a:r>
              <a:rPr lang="en-US" b="1" dirty="0" smtClean="0">
                <a:solidFill>
                  <a:srgbClr val="953735"/>
                </a:solidFill>
              </a:rPr>
              <a:t>.</a:t>
            </a:r>
          </a:p>
          <a:p>
            <a:pPr lvl="1"/>
            <a:r>
              <a:rPr lang="en-US" b="1" dirty="0" smtClean="0">
                <a:solidFill>
                  <a:srgbClr val="953735"/>
                </a:solidFill>
              </a:rPr>
              <a:t>3.	Use informed consent for visitor form</a:t>
            </a:r>
            <a:endParaRPr lang="en-US" b="1" dirty="0">
              <a:solidFill>
                <a:srgbClr val="953735"/>
              </a:solidFill>
            </a:endParaRPr>
          </a:p>
        </p:txBody>
      </p:sp>
      <p:pic>
        <p:nvPicPr>
          <p:cNvPr id="373767" name="Picture 7" descr="j0297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317" y="5338233"/>
            <a:ext cx="1090083" cy="109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9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609147C-903D-F641-992D-7CFC3D116C63}" type="slidenum">
              <a:rPr lang="en-US"/>
              <a:pPr/>
              <a:t>46</a:t>
            </a:fld>
            <a:endParaRPr lang="en-US"/>
          </a:p>
        </p:txBody>
      </p:sp>
      <p:sp>
        <p:nvSpPr>
          <p:cNvPr id="374786" name="Rectangle 2"/>
          <p:cNvSpPr>
            <a:spLocks noGrp="1" noChangeArrowheads="1"/>
          </p:cNvSpPr>
          <p:nvPr>
            <p:ph type="title"/>
          </p:nvPr>
        </p:nvSpPr>
        <p:spPr>
          <a:xfrm>
            <a:off x="2286000" y="609600"/>
            <a:ext cx="6629400" cy="1143000"/>
          </a:xfrm>
        </p:spPr>
        <p:txBody>
          <a:bodyPr/>
          <a:lstStyle/>
          <a:p>
            <a:r>
              <a:rPr lang="en-US" sz="4400" dirty="0" smtClean="0"/>
              <a:t>Selected </a:t>
            </a:r>
            <a:r>
              <a:rPr lang="en-US" sz="4400" dirty="0"/>
              <a:t>Slippery Slopes</a:t>
            </a:r>
          </a:p>
        </p:txBody>
      </p:sp>
      <p:sp>
        <p:nvSpPr>
          <p:cNvPr id="374787" name="Rectangle 3"/>
          <p:cNvSpPr>
            <a:spLocks noGrp="1" noChangeArrowheads="1"/>
          </p:cNvSpPr>
          <p:nvPr>
            <p:ph type="body" idx="1"/>
          </p:nvPr>
        </p:nvSpPr>
        <p:spPr/>
        <p:txBody>
          <a:bodyPr/>
          <a:lstStyle/>
          <a:p>
            <a:r>
              <a:rPr lang="en-US" b="1" dirty="0">
                <a:solidFill>
                  <a:srgbClr val="953735"/>
                </a:solidFill>
              </a:rPr>
              <a:t>F.  Self-disclosure.</a:t>
            </a:r>
          </a:p>
          <a:p>
            <a:endParaRPr lang="en-US" b="1" dirty="0">
              <a:solidFill>
                <a:srgbClr val="953735"/>
              </a:solidFill>
            </a:endParaRPr>
          </a:p>
          <a:p>
            <a:pPr lvl="1"/>
            <a:r>
              <a:rPr lang="en-US" b="1" dirty="0">
                <a:solidFill>
                  <a:srgbClr val="953735"/>
                </a:solidFill>
              </a:rPr>
              <a:t>1.   Keep it relevant;</a:t>
            </a:r>
          </a:p>
          <a:p>
            <a:pPr lvl="1"/>
            <a:r>
              <a:rPr lang="en-US" b="1" dirty="0">
                <a:solidFill>
                  <a:srgbClr val="953735"/>
                </a:solidFill>
              </a:rPr>
              <a:t>2.   Keep it brief;</a:t>
            </a:r>
          </a:p>
          <a:p>
            <a:pPr lvl="1"/>
            <a:r>
              <a:rPr lang="en-US" b="1" dirty="0">
                <a:solidFill>
                  <a:srgbClr val="953735"/>
                </a:solidFill>
              </a:rPr>
              <a:t>3.   Awareness of boundaries;</a:t>
            </a:r>
          </a:p>
          <a:p>
            <a:pPr lvl="1"/>
            <a:r>
              <a:rPr lang="en-US" b="1" dirty="0">
                <a:solidFill>
                  <a:srgbClr val="953735"/>
                </a:solidFill>
              </a:rPr>
              <a:t>4.   How much has been disclosed over what period of time?</a:t>
            </a:r>
          </a:p>
        </p:txBody>
      </p:sp>
      <p:pic>
        <p:nvPicPr>
          <p:cNvPr id="374788" name="Picture 4" descr="j00915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225" y="1422400"/>
            <a:ext cx="2416175"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3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EF12A6D-29DF-5F44-85AA-16FD8454A7D1}" type="slidenum">
              <a:rPr lang="en-US"/>
              <a:pPr/>
              <a:t>47</a:t>
            </a:fld>
            <a:endParaRPr lang="en-US"/>
          </a:p>
        </p:txBody>
      </p:sp>
      <p:sp>
        <p:nvSpPr>
          <p:cNvPr id="375810" name="Rectangle 2"/>
          <p:cNvSpPr>
            <a:spLocks noGrp="1" noChangeArrowheads="1"/>
          </p:cNvSpPr>
          <p:nvPr>
            <p:ph type="title"/>
          </p:nvPr>
        </p:nvSpPr>
        <p:spPr>
          <a:xfrm>
            <a:off x="2133600" y="609600"/>
            <a:ext cx="6781800" cy="1143000"/>
          </a:xfrm>
        </p:spPr>
        <p:txBody>
          <a:bodyPr/>
          <a:lstStyle/>
          <a:p>
            <a:r>
              <a:rPr lang="en-US" sz="4400" dirty="0" smtClean="0">
                <a:solidFill>
                  <a:srgbClr val="953735"/>
                </a:solidFill>
              </a:rPr>
              <a:t>Selected </a:t>
            </a:r>
            <a:r>
              <a:rPr lang="en-US" sz="4400" dirty="0">
                <a:solidFill>
                  <a:srgbClr val="953735"/>
                </a:solidFill>
              </a:rPr>
              <a:t>Slippery Slopes</a:t>
            </a:r>
          </a:p>
        </p:txBody>
      </p:sp>
      <p:sp>
        <p:nvSpPr>
          <p:cNvPr id="375811" name="Rectangle 3"/>
          <p:cNvSpPr>
            <a:spLocks noGrp="1" noChangeArrowheads="1"/>
          </p:cNvSpPr>
          <p:nvPr>
            <p:ph type="body" idx="1"/>
          </p:nvPr>
        </p:nvSpPr>
        <p:spPr>
          <a:xfrm>
            <a:off x="2819400" y="1981200"/>
            <a:ext cx="6096000" cy="4648200"/>
          </a:xfrm>
        </p:spPr>
        <p:txBody>
          <a:bodyPr/>
          <a:lstStyle/>
          <a:p>
            <a:pPr>
              <a:lnSpc>
                <a:spcPct val="90000"/>
              </a:lnSpc>
            </a:pPr>
            <a:r>
              <a:rPr lang="en-US" sz="2400" b="1" dirty="0">
                <a:solidFill>
                  <a:srgbClr val="953735"/>
                </a:solidFill>
              </a:rPr>
              <a:t>G.  Relevant physical contact:</a:t>
            </a:r>
          </a:p>
          <a:p>
            <a:pPr>
              <a:lnSpc>
                <a:spcPct val="90000"/>
              </a:lnSpc>
              <a:buFont typeface="Monotype Sorts" charset="0"/>
              <a:buNone/>
            </a:pPr>
            <a:endParaRPr lang="en-US" sz="2400" b="1" dirty="0">
              <a:solidFill>
                <a:srgbClr val="953735"/>
              </a:solidFill>
            </a:endParaRPr>
          </a:p>
          <a:p>
            <a:pPr lvl="1">
              <a:lnSpc>
                <a:spcPct val="90000"/>
              </a:lnSpc>
            </a:pPr>
            <a:r>
              <a:rPr lang="en-US" sz="2400" b="1" dirty="0">
                <a:solidFill>
                  <a:srgbClr val="953735"/>
                </a:solidFill>
              </a:rPr>
              <a:t>1.   Discuss in advance;</a:t>
            </a:r>
          </a:p>
          <a:p>
            <a:pPr lvl="1">
              <a:lnSpc>
                <a:spcPct val="90000"/>
              </a:lnSpc>
            </a:pPr>
            <a:r>
              <a:rPr lang="en-US" sz="2400" b="1" dirty="0">
                <a:solidFill>
                  <a:srgbClr val="953735"/>
                </a:solidFill>
              </a:rPr>
              <a:t>2.   Discuss in advance;</a:t>
            </a:r>
          </a:p>
          <a:p>
            <a:pPr lvl="1">
              <a:lnSpc>
                <a:spcPct val="90000"/>
              </a:lnSpc>
            </a:pPr>
            <a:r>
              <a:rPr lang="en-US" sz="2400" b="1" dirty="0">
                <a:solidFill>
                  <a:srgbClr val="953735"/>
                </a:solidFill>
              </a:rPr>
              <a:t>3.   Discuss in advance;</a:t>
            </a:r>
          </a:p>
          <a:p>
            <a:pPr lvl="1">
              <a:lnSpc>
                <a:spcPct val="90000"/>
              </a:lnSpc>
            </a:pPr>
            <a:r>
              <a:rPr lang="en-US" sz="2400" b="1" dirty="0">
                <a:solidFill>
                  <a:srgbClr val="953735"/>
                </a:solidFill>
              </a:rPr>
              <a:t>4.   Discuss afterwards;</a:t>
            </a:r>
          </a:p>
          <a:p>
            <a:pPr lvl="1">
              <a:lnSpc>
                <a:spcPct val="90000"/>
              </a:lnSpc>
            </a:pPr>
            <a:r>
              <a:rPr lang="en-US" sz="2400" b="1" dirty="0">
                <a:solidFill>
                  <a:srgbClr val="953735"/>
                </a:solidFill>
              </a:rPr>
              <a:t>5.   Discuss afterwards</a:t>
            </a:r>
            <a:r>
              <a:rPr lang="ja-JP" altLang="en-US" sz="2400" b="1" dirty="0">
                <a:solidFill>
                  <a:srgbClr val="953735"/>
                </a:solidFill>
                <a:latin typeface="Arial"/>
              </a:rPr>
              <a:t>’</a:t>
            </a:r>
            <a:endParaRPr lang="en-US" sz="2400" b="1" dirty="0">
              <a:solidFill>
                <a:srgbClr val="953735"/>
              </a:solidFill>
            </a:endParaRPr>
          </a:p>
          <a:p>
            <a:pPr lvl="1">
              <a:lnSpc>
                <a:spcPct val="90000"/>
              </a:lnSpc>
            </a:pPr>
            <a:r>
              <a:rPr lang="en-US" sz="2400" b="1" dirty="0">
                <a:solidFill>
                  <a:srgbClr val="953735"/>
                </a:solidFill>
              </a:rPr>
              <a:t>6.   Discuss afterwards.</a:t>
            </a:r>
          </a:p>
          <a:p>
            <a:pPr lvl="1">
              <a:lnSpc>
                <a:spcPct val="90000"/>
              </a:lnSpc>
              <a:buFont typeface="Monotype Sorts" charset="0"/>
              <a:buNone/>
            </a:pPr>
            <a:endParaRPr lang="en-US" sz="2400" b="1" dirty="0">
              <a:solidFill>
                <a:srgbClr val="953735"/>
              </a:solidFill>
            </a:endParaRPr>
          </a:p>
          <a:p>
            <a:pPr lvl="1">
              <a:lnSpc>
                <a:spcPct val="90000"/>
              </a:lnSpc>
              <a:buFont typeface="Monotype Sorts" charset="0"/>
              <a:buNone/>
            </a:pPr>
            <a:endParaRPr lang="en-US" sz="1000" b="1" dirty="0">
              <a:solidFill>
                <a:srgbClr val="953735"/>
              </a:solidFill>
            </a:endParaRPr>
          </a:p>
          <a:p>
            <a:pPr lvl="1">
              <a:lnSpc>
                <a:spcPct val="90000"/>
              </a:lnSpc>
              <a:buFont typeface="Monotype Sorts" charset="0"/>
              <a:buNone/>
            </a:pPr>
            <a:endParaRPr lang="en-US" sz="1000" b="1" dirty="0">
              <a:solidFill>
                <a:srgbClr val="953735"/>
              </a:solidFill>
            </a:endParaRPr>
          </a:p>
          <a:p>
            <a:pPr lvl="1">
              <a:lnSpc>
                <a:spcPct val="90000"/>
              </a:lnSpc>
              <a:buFont typeface="Monotype Sorts" charset="0"/>
              <a:buNone/>
            </a:pPr>
            <a:endParaRPr lang="en-US" sz="1000" b="1" dirty="0">
              <a:solidFill>
                <a:srgbClr val="953735"/>
              </a:solidFill>
            </a:endParaRPr>
          </a:p>
          <a:p>
            <a:pPr lvl="1">
              <a:lnSpc>
                <a:spcPct val="90000"/>
              </a:lnSpc>
            </a:pPr>
            <a:r>
              <a:rPr lang="en-US" sz="1000" b="1" dirty="0" err="1">
                <a:solidFill>
                  <a:srgbClr val="953735"/>
                </a:solidFill>
              </a:rPr>
              <a:t>Dalenberg</a:t>
            </a:r>
            <a:r>
              <a:rPr lang="en-US" sz="1000" b="1" dirty="0">
                <a:solidFill>
                  <a:srgbClr val="953735"/>
                </a:solidFill>
              </a:rPr>
              <a:t>, C. (2000). </a:t>
            </a:r>
            <a:r>
              <a:rPr lang="en-US" sz="1000" b="1" i="1" dirty="0">
                <a:solidFill>
                  <a:srgbClr val="953735"/>
                </a:solidFill>
              </a:rPr>
              <a:t>Countertransference and the treatment of trauma</a:t>
            </a:r>
            <a:r>
              <a:rPr lang="en-US" sz="1000" b="1" dirty="0">
                <a:solidFill>
                  <a:srgbClr val="953735"/>
                </a:solidFill>
              </a:rPr>
              <a:t>. Washington, DC: American Psychological Association.</a:t>
            </a:r>
            <a:r>
              <a:rPr lang="en-US" sz="2200" b="1" dirty="0">
                <a:solidFill>
                  <a:srgbClr val="953735"/>
                </a:solidFill>
              </a:rPr>
              <a:t> </a:t>
            </a:r>
          </a:p>
        </p:txBody>
      </p:sp>
      <p:pic>
        <p:nvPicPr>
          <p:cNvPr id="375812" name="Picture 4" descr="j01975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6800"/>
            <a:ext cx="2743200" cy="108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30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0AFC7F2-745C-5F49-842C-36A11863EB09}" type="slidenum">
              <a:rPr lang="en-US"/>
              <a:pPr/>
              <a:t>48</a:t>
            </a:fld>
            <a:endParaRPr lang="en-US"/>
          </a:p>
        </p:txBody>
      </p:sp>
      <p:sp>
        <p:nvSpPr>
          <p:cNvPr id="377858" name="Rectangle 2"/>
          <p:cNvSpPr>
            <a:spLocks noGrp="1" noChangeArrowheads="1"/>
          </p:cNvSpPr>
          <p:nvPr>
            <p:ph type="title"/>
          </p:nvPr>
        </p:nvSpPr>
        <p:spPr>
          <a:xfrm>
            <a:off x="2057400" y="609600"/>
            <a:ext cx="6858000" cy="1143000"/>
          </a:xfrm>
        </p:spPr>
        <p:txBody>
          <a:bodyPr/>
          <a:lstStyle/>
          <a:p>
            <a:r>
              <a:rPr lang="en-US" sz="4400" b="1" dirty="0" smtClean="0">
                <a:solidFill>
                  <a:srgbClr val="953735"/>
                </a:solidFill>
              </a:rPr>
              <a:t>Selected </a:t>
            </a:r>
            <a:r>
              <a:rPr lang="en-US" sz="4400" b="1" dirty="0">
                <a:solidFill>
                  <a:srgbClr val="953735"/>
                </a:solidFill>
              </a:rPr>
              <a:t>Slippery Slopes</a:t>
            </a:r>
          </a:p>
        </p:txBody>
      </p:sp>
      <p:sp>
        <p:nvSpPr>
          <p:cNvPr id="377859" name="Rectangle 3"/>
          <p:cNvSpPr>
            <a:spLocks noGrp="1" noChangeArrowheads="1"/>
          </p:cNvSpPr>
          <p:nvPr>
            <p:ph type="body" idx="1"/>
          </p:nvPr>
        </p:nvSpPr>
        <p:spPr>
          <a:xfrm>
            <a:off x="2819400" y="1752600"/>
            <a:ext cx="6096000" cy="4724400"/>
          </a:xfrm>
        </p:spPr>
        <p:txBody>
          <a:bodyPr/>
          <a:lstStyle/>
          <a:p>
            <a:pPr>
              <a:lnSpc>
                <a:spcPct val="90000"/>
              </a:lnSpc>
            </a:pPr>
            <a:r>
              <a:rPr lang="en-US" b="1" dirty="0">
                <a:solidFill>
                  <a:srgbClr val="953735"/>
                </a:solidFill>
              </a:rPr>
              <a:t>H.  Termination:</a:t>
            </a:r>
          </a:p>
          <a:p>
            <a:pPr lvl="1">
              <a:lnSpc>
                <a:spcPct val="90000"/>
              </a:lnSpc>
            </a:pPr>
            <a:r>
              <a:rPr lang="en-US" b="1" dirty="0">
                <a:solidFill>
                  <a:srgbClr val="953735"/>
                </a:solidFill>
              </a:rPr>
              <a:t>1.   Therapy is ineffective or not 	     in the patient</a:t>
            </a:r>
            <a:r>
              <a:rPr lang="ja-JP" altLang="en-US" b="1" dirty="0">
                <a:solidFill>
                  <a:srgbClr val="953735"/>
                </a:solidFill>
                <a:latin typeface="Arial"/>
              </a:rPr>
              <a:t>’</a:t>
            </a:r>
            <a:r>
              <a:rPr lang="en-US" b="1" dirty="0">
                <a:solidFill>
                  <a:srgbClr val="953735"/>
                </a:solidFill>
              </a:rPr>
              <a:t>s interest;</a:t>
            </a:r>
          </a:p>
          <a:p>
            <a:pPr lvl="1">
              <a:lnSpc>
                <a:spcPct val="90000"/>
              </a:lnSpc>
            </a:pPr>
            <a:r>
              <a:rPr lang="en-US" b="1" dirty="0">
                <a:solidFill>
                  <a:srgbClr val="953735"/>
                </a:solidFill>
              </a:rPr>
              <a:t>2.   Disruptions due to:</a:t>
            </a:r>
          </a:p>
          <a:p>
            <a:pPr lvl="2">
              <a:lnSpc>
                <a:spcPct val="90000"/>
              </a:lnSpc>
            </a:pPr>
            <a:r>
              <a:rPr lang="en-US" b="1" dirty="0">
                <a:solidFill>
                  <a:srgbClr val="953735"/>
                </a:solidFill>
              </a:rPr>
              <a:t>a.   Missed sessions;</a:t>
            </a:r>
          </a:p>
          <a:p>
            <a:pPr lvl="2">
              <a:lnSpc>
                <a:spcPct val="90000"/>
              </a:lnSpc>
            </a:pPr>
            <a:r>
              <a:rPr lang="en-US" b="1" dirty="0">
                <a:solidFill>
                  <a:srgbClr val="953735"/>
                </a:solidFill>
              </a:rPr>
              <a:t>b.   Chemical involvement;</a:t>
            </a:r>
          </a:p>
          <a:p>
            <a:pPr lvl="1">
              <a:lnSpc>
                <a:spcPct val="90000"/>
              </a:lnSpc>
            </a:pPr>
            <a:r>
              <a:rPr lang="en-US" b="1" dirty="0">
                <a:solidFill>
                  <a:srgbClr val="953735"/>
                </a:solidFill>
              </a:rPr>
              <a:t>3.   Boundary problems:</a:t>
            </a:r>
          </a:p>
          <a:p>
            <a:pPr lvl="2">
              <a:lnSpc>
                <a:spcPct val="90000"/>
              </a:lnSpc>
            </a:pPr>
            <a:r>
              <a:rPr lang="en-US" b="1" dirty="0">
                <a:solidFill>
                  <a:srgbClr val="953735"/>
                </a:solidFill>
              </a:rPr>
              <a:t>a.  Patient intrudes into   clinician</a:t>
            </a:r>
            <a:r>
              <a:rPr lang="ja-JP" altLang="en-US" b="1" dirty="0">
                <a:solidFill>
                  <a:srgbClr val="953735"/>
                </a:solidFill>
                <a:latin typeface="Arial"/>
              </a:rPr>
              <a:t>’</a:t>
            </a:r>
            <a:r>
              <a:rPr lang="en-US" b="1" dirty="0">
                <a:solidFill>
                  <a:srgbClr val="953735"/>
                </a:solidFill>
              </a:rPr>
              <a:t>s private life;</a:t>
            </a:r>
          </a:p>
          <a:p>
            <a:pPr lvl="2">
              <a:lnSpc>
                <a:spcPct val="90000"/>
              </a:lnSpc>
            </a:pPr>
            <a:r>
              <a:rPr lang="en-US" b="1" dirty="0">
                <a:solidFill>
                  <a:srgbClr val="953735"/>
                </a:solidFill>
              </a:rPr>
              <a:t>b.  Patient destroys clinician</a:t>
            </a:r>
            <a:r>
              <a:rPr lang="ja-JP" altLang="en-US" b="1" dirty="0">
                <a:solidFill>
                  <a:srgbClr val="953735"/>
                </a:solidFill>
                <a:latin typeface="Arial"/>
              </a:rPr>
              <a:t>’</a:t>
            </a:r>
            <a:r>
              <a:rPr lang="en-US" b="1" dirty="0">
                <a:solidFill>
                  <a:srgbClr val="953735"/>
                </a:solidFill>
              </a:rPr>
              <a:t>s property</a:t>
            </a:r>
          </a:p>
        </p:txBody>
      </p:sp>
      <p:pic>
        <p:nvPicPr>
          <p:cNvPr id="377866" name="Picture 10" descr="hx1n0ba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95800"/>
            <a:ext cx="24384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36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0C85B755-7B96-DD45-BD6E-58B8F9345AA5}" type="slidenum">
              <a:rPr lang="en-US"/>
              <a:pPr/>
              <a:t>49</a:t>
            </a:fld>
            <a:endParaRPr lang="en-US"/>
          </a:p>
        </p:txBody>
      </p:sp>
      <p:sp>
        <p:nvSpPr>
          <p:cNvPr id="379906" name="Rectangle 2"/>
          <p:cNvSpPr>
            <a:spLocks noGrp="1" noChangeArrowheads="1"/>
          </p:cNvSpPr>
          <p:nvPr>
            <p:ph type="title"/>
          </p:nvPr>
        </p:nvSpPr>
        <p:spPr/>
        <p:txBody>
          <a:bodyPr/>
          <a:lstStyle/>
          <a:p>
            <a:r>
              <a:rPr lang="ja-JP" altLang="en-US" b="1" dirty="0" smtClean="0">
                <a:solidFill>
                  <a:srgbClr val="953735"/>
                </a:solidFill>
                <a:latin typeface="Arial"/>
              </a:rPr>
              <a:t>“</a:t>
            </a:r>
            <a:r>
              <a:rPr lang="en-US" b="1" dirty="0">
                <a:solidFill>
                  <a:srgbClr val="953735"/>
                </a:solidFill>
              </a:rPr>
              <a:t>Side Businesses</a:t>
            </a:r>
            <a:r>
              <a:rPr lang="ja-JP" altLang="en-US" b="1" dirty="0">
                <a:solidFill>
                  <a:srgbClr val="953735"/>
                </a:solidFill>
                <a:latin typeface="Arial"/>
              </a:rPr>
              <a:t>”</a:t>
            </a:r>
            <a:endParaRPr lang="en-US" b="1" dirty="0">
              <a:solidFill>
                <a:srgbClr val="953735"/>
              </a:solidFill>
            </a:endParaRPr>
          </a:p>
        </p:txBody>
      </p:sp>
      <p:sp>
        <p:nvSpPr>
          <p:cNvPr id="379907" name="Rectangle 3"/>
          <p:cNvSpPr>
            <a:spLocks noGrp="1" noChangeArrowheads="1"/>
          </p:cNvSpPr>
          <p:nvPr>
            <p:ph type="body" idx="1"/>
          </p:nvPr>
        </p:nvSpPr>
        <p:spPr>
          <a:xfrm>
            <a:off x="2286000" y="1981200"/>
            <a:ext cx="6629400" cy="4572000"/>
          </a:xfrm>
        </p:spPr>
        <p:txBody>
          <a:bodyPr>
            <a:normAutofit lnSpcReduction="10000"/>
          </a:bodyPr>
          <a:lstStyle/>
          <a:p>
            <a:r>
              <a:rPr lang="en-US" b="1" dirty="0">
                <a:solidFill>
                  <a:srgbClr val="953735"/>
                </a:solidFill>
              </a:rPr>
              <a:t>A. Boundaries:</a:t>
            </a:r>
          </a:p>
          <a:p>
            <a:pPr lvl="1"/>
            <a:r>
              <a:rPr lang="en-US" b="1" dirty="0">
                <a:solidFill>
                  <a:srgbClr val="953735"/>
                </a:solidFill>
              </a:rPr>
              <a:t>1.   Old patients/new clients?</a:t>
            </a:r>
          </a:p>
          <a:p>
            <a:pPr lvl="1"/>
            <a:r>
              <a:rPr lang="en-US" b="1" dirty="0">
                <a:solidFill>
                  <a:srgbClr val="953735"/>
                </a:solidFill>
              </a:rPr>
              <a:t>2.   Separation of offices?</a:t>
            </a:r>
          </a:p>
          <a:p>
            <a:pPr lvl="1"/>
            <a:r>
              <a:rPr lang="en-US" b="1" dirty="0">
                <a:solidFill>
                  <a:srgbClr val="953735"/>
                </a:solidFill>
              </a:rPr>
              <a:t>3.   Role clarity?</a:t>
            </a:r>
          </a:p>
          <a:p>
            <a:r>
              <a:rPr lang="en-US" b="1" dirty="0">
                <a:solidFill>
                  <a:srgbClr val="953735"/>
                </a:solidFill>
              </a:rPr>
              <a:t>B. Licensure:</a:t>
            </a:r>
          </a:p>
          <a:p>
            <a:pPr lvl="1"/>
            <a:r>
              <a:rPr lang="en-US" b="1" dirty="0">
                <a:solidFill>
                  <a:srgbClr val="953735"/>
                </a:solidFill>
              </a:rPr>
              <a:t>1.   Read your licensing law!</a:t>
            </a:r>
          </a:p>
          <a:p>
            <a:pPr lvl="1"/>
            <a:r>
              <a:rPr lang="en-US" b="1" dirty="0">
                <a:solidFill>
                  <a:srgbClr val="953735"/>
                </a:solidFill>
              </a:rPr>
              <a:t>2.   Overlapping skills/functions?</a:t>
            </a:r>
          </a:p>
          <a:p>
            <a:pPr lvl="1"/>
            <a:r>
              <a:rPr lang="en-US" b="1" dirty="0">
                <a:solidFill>
                  <a:srgbClr val="953735"/>
                </a:solidFill>
              </a:rPr>
              <a:t>3.   Marketing/advertising issues;</a:t>
            </a:r>
          </a:p>
          <a:p>
            <a:pPr lvl="1"/>
            <a:r>
              <a:rPr lang="en-US" b="1" dirty="0">
                <a:solidFill>
                  <a:srgbClr val="953735"/>
                </a:solidFill>
              </a:rPr>
              <a:t>4.   Ethics codes/principles.</a:t>
            </a:r>
          </a:p>
          <a:p>
            <a:pPr lvl="1"/>
            <a:endParaRPr lang="en-US" b="1" dirty="0"/>
          </a:p>
          <a:p>
            <a:endParaRPr lang="en-US" b="1" dirty="0"/>
          </a:p>
        </p:txBody>
      </p:sp>
      <p:pic>
        <p:nvPicPr>
          <p:cNvPr id="379910" name="Picture 6" descr="j03124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4424363"/>
            <a:ext cx="1604962"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146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953735"/>
                </a:solidFill>
              </a:rPr>
              <a:t>Increased Risk for Custody Evaluators</a:t>
            </a:r>
            <a:endParaRPr lang="en-US" b="1" dirty="0">
              <a:solidFill>
                <a:srgbClr val="953735"/>
              </a:solidFill>
            </a:endParaRPr>
          </a:p>
        </p:txBody>
      </p:sp>
      <p:sp>
        <p:nvSpPr>
          <p:cNvPr id="4" name="Slide Number Placeholder 3"/>
          <p:cNvSpPr>
            <a:spLocks noGrp="1"/>
          </p:cNvSpPr>
          <p:nvPr>
            <p:ph type="sldNum" sz="quarter" idx="12"/>
          </p:nvPr>
        </p:nvSpPr>
        <p:spPr/>
        <p:txBody>
          <a:bodyPr/>
          <a:lstStyle/>
          <a:p>
            <a:fld id="{1138177B-0515-8D47-86BB-80A1131CCBBD}" type="slidenum">
              <a:rPr lang="en-US" smtClean="0"/>
              <a:t>5</a:t>
            </a:fld>
            <a:endParaRPr lang="en-US"/>
          </a:p>
        </p:txBody>
      </p:sp>
      <p:sp>
        <p:nvSpPr>
          <p:cNvPr id="5" name="TextBox 4"/>
          <p:cNvSpPr txBox="1"/>
          <p:nvPr/>
        </p:nvSpPr>
        <p:spPr>
          <a:xfrm>
            <a:off x="203200" y="1422400"/>
            <a:ext cx="8905252" cy="5293757"/>
          </a:xfrm>
          <a:prstGeom prst="rect">
            <a:avLst/>
          </a:prstGeom>
          <a:noFill/>
        </p:spPr>
        <p:txBody>
          <a:bodyPr wrap="none" rtlCol="0">
            <a:spAutoFit/>
          </a:bodyPr>
          <a:lstStyle/>
          <a:p>
            <a:r>
              <a:rPr lang="en-US" sz="4000" b="1" dirty="0" smtClean="0">
                <a:solidFill>
                  <a:srgbClr val="953735"/>
                </a:solidFill>
              </a:rPr>
              <a:t>AB 1843 (Jones/Gordon): Became law on</a:t>
            </a:r>
          </a:p>
          <a:p>
            <a:r>
              <a:rPr lang="en-US" sz="4000" b="1" dirty="0" smtClean="0">
                <a:solidFill>
                  <a:srgbClr val="953735"/>
                </a:solidFill>
              </a:rPr>
              <a:t>                           8/25/14</a:t>
            </a:r>
          </a:p>
          <a:p>
            <a:r>
              <a:rPr lang="en-US" sz="4000" b="1" dirty="0" smtClean="0">
                <a:solidFill>
                  <a:srgbClr val="953735"/>
                </a:solidFill>
              </a:rPr>
              <a:t>In prior years, licensing boards had to </a:t>
            </a:r>
          </a:p>
          <a:p>
            <a:r>
              <a:rPr lang="en-US" sz="4000" b="1" dirty="0">
                <a:solidFill>
                  <a:srgbClr val="953735"/>
                </a:solidFill>
              </a:rPr>
              <a:t>c</a:t>
            </a:r>
            <a:r>
              <a:rPr lang="en-US" sz="4000" b="1" dirty="0" smtClean="0">
                <a:solidFill>
                  <a:srgbClr val="953735"/>
                </a:solidFill>
              </a:rPr>
              <a:t>lose complaints against custody </a:t>
            </a:r>
            <a:r>
              <a:rPr lang="en-US" sz="4000" b="1" dirty="0" err="1" smtClean="0">
                <a:solidFill>
                  <a:srgbClr val="953735"/>
                </a:solidFill>
              </a:rPr>
              <a:t>evalu</a:t>
            </a:r>
            <a:r>
              <a:rPr lang="en-US" sz="4000" b="1" dirty="0" smtClean="0">
                <a:solidFill>
                  <a:srgbClr val="953735"/>
                </a:solidFill>
              </a:rPr>
              <a:t>-</a:t>
            </a:r>
          </a:p>
          <a:p>
            <a:r>
              <a:rPr lang="en-US" sz="4000" b="1" dirty="0" err="1">
                <a:solidFill>
                  <a:srgbClr val="953735"/>
                </a:solidFill>
              </a:rPr>
              <a:t>a</a:t>
            </a:r>
            <a:r>
              <a:rPr lang="en-US" sz="4000" b="1" dirty="0" err="1" smtClean="0">
                <a:solidFill>
                  <a:srgbClr val="953735"/>
                </a:solidFill>
              </a:rPr>
              <a:t>tors</a:t>
            </a:r>
            <a:r>
              <a:rPr lang="en-US" sz="4000" b="1" dirty="0" smtClean="0">
                <a:solidFill>
                  <a:srgbClr val="953735"/>
                </a:solidFill>
              </a:rPr>
              <a:t> when one of the parties refused to </a:t>
            </a:r>
          </a:p>
          <a:p>
            <a:r>
              <a:rPr lang="en-US" sz="4000" b="1" dirty="0" smtClean="0">
                <a:solidFill>
                  <a:srgbClr val="953735"/>
                </a:solidFill>
              </a:rPr>
              <a:t>sign a release of information.  Per AB </a:t>
            </a:r>
          </a:p>
          <a:p>
            <a:r>
              <a:rPr lang="en-US" sz="4000" b="1" dirty="0" smtClean="0">
                <a:solidFill>
                  <a:srgbClr val="953735"/>
                </a:solidFill>
              </a:rPr>
              <a:t>1843, such releases are not necessary for</a:t>
            </a:r>
          </a:p>
          <a:p>
            <a:r>
              <a:rPr lang="en-US" sz="4000" b="1" dirty="0" smtClean="0">
                <a:solidFill>
                  <a:srgbClr val="953735"/>
                </a:solidFill>
              </a:rPr>
              <a:t> boards to obtain all records. </a:t>
            </a:r>
          </a:p>
          <a:p>
            <a:endParaRPr lang="en-US" dirty="0"/>
          </a:p>
        </p:txBody>
      </p:sp>
    </p:spTree>
    <p:extLst>
      <p:ext uri="{BB962C8B-B14F-4D97-AF65-F5344CB8AC3E}">
        <p14:creationId xmlns:p14="http://schemas.microsoft.com/office/powerpoint/2010/main" val="12888758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E99080-3238-3745-9B54-524FACB2A8A5}" type="slidenum">
              <a:rPr lang="en-US"/>
              <a:pPr/>
              <a:t>50</a:t>
            </a:fld>
            <a:endParaRPr lang="en-US"/>
          </a:p>
        </p:txBody>
      </p:sp>
      <p:pic>
        <p:nvPicPr>
          <p:cNvPr id="162819" name="Picture 3" descr="~AUT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99450" cy="515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2821" name="Text Box 5"/>
          <p:cNvSpPr txBox="1">
            <a:spLocks noChangeArrowheads="1"/>
          </p:cNvSpPr>
          <p:nvPr/>
        </p:nvSpPr>
        <p:spPr bwMode="auto">
          <a:xfrm>
            <a:off x="2514600" y="838200"/>
            <a:ext cx="6172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en-US" sz="1600"/>
              <a:t> IX.	Reprinted from CPA Briefings, 156 (April, 2002)</a:t>
            </a:r>
          </a:p>
        </p:txBody>
      </p:sp>
    </p:spTree>
    <p:extLst>
      <p:ext uri="{BB962C8B-B14F-4D97-AF65-F5344CB8AC3E}">
        <p14:creationId xmlns:p14="http://schemas.microsoft.com/office/powerpoint/2010/main" val="89188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399F583-F107-624E-B854-26B000D1F9A5}" type="slidenum">
              <a:rPr lang="en-US"/>
              <a:pPr/>
              <a:t>51</a:t>
            </a:fld>
            <a:endParaRPr lang="en-US"/>
          </a:p>
        </p:txBody>
      </p:sp>
      <p:pic>
        <p:nvPicPr>
          <p:cNvPr id="166914" name="Picture 2" descr="~AUT0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8517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89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35D89DA-62F3-E34D-8483-4A9D751FB149}" type="slidenum">
              <a:rPr lang="en-US"/>
              <a:pPr/>
              <a:t>52</a:t>
            </a:fld>
            <a:endParaRPr lang="en-US"/>
          </a:p>
        </p:txBody>
      </p:sp>
      <p:pic>
        <p:nvPicPr>
          <p:cNvPr id="165890" name="Picture 2" descr="~AUT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8288"/>
            <a:ext cx="7642225" cy="658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45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3AD3AF-7A6A-5F49-A919-3F82030E7173}" type="slidenum">
              <a:rPr lang="en-US"/>
              <a:pPr/>
              <a:t>53</a:t>
            </a:fld>
            <a:endParaRPr lang="en-US"/>
          </a:p>
        </p:txBody>
      </p:sp>
      <p:pic>
        <p:nvPicPr>
          <p:cNvPr id="163844" name="Picture 4" descr="~AUT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7851775" cy="536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5" name="Rectangle 5"/>
          <p:cNvSpPr>
            <a:spLocks noChangeArrowheads="1"/>
          </p:cNvSpPr>
          <p:nvPr/>
        </p:nvSpPr>
        <p:spPr bwMode="auto">
          <a:xfrm>
            <a:off x="3276600" y="5715000"/>
            <a:ext cx="426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a:t>Reprinted from the Pennsylvania Psychologist with permission </a:t>
            </a:r>
          </a:p>
          <a:p>
            <a:r>
              <a:rPr lang="en-US" sz="1200"/>
              <a:t>of the Pennsylvania Psychological Association.</a:t>
            </a:r>
          </a:p>
        </p:txBody>
      </p:sp>
    </p:spTree>
    <p:extLst>
      <p:ext uri="{BB962C8B-B14F-4D97-AF65-F5344CB8AC3E}">
        <p14:creationId xmlns:p14="http://schemas.microsoft.com/office/powerpoint/2010/main" val="348989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7800A828-F377-E341-B4FF-31B27F0F4034}" type="slidenum">
              <a:rPr lang="en-US"/>
              <a:pPr/>
              <a:t>54</a:t>
            </a:fld>
            <a:endParaRPr lang="en-US"/>
          </a:p>
        </p:txBody>
      </p:sp>
      <p:sp>
        <p:nvSpPr>
          <p:cNvPr id="58369" name="Rectangle 1"/>
          <p:cNvSpPr>
            <a:spLocks noGrp="1" noChangeArrowheads="1"/>
          </p:cNvSpPr>
          <p:nvPr>
            <p:ph type="title"/>
          </p:nvPr>
        </p:nvSpPr>
        <p:spPr>
          <a:xfrm>
            <a:off x="468630" y="445770"/>
            <a:ext cx="8172450" cy="1485900"/>
          </a:xfrm>
          <a:ln/>
        </p:spPr>
        <p:txBody>
          <a:bodyPr/>
          <a:lstStyle/>
          <a:p>
            <a:r>
              <a:rPr lang="en-US" b="1" dirty="0">
                <a:solidFill>
                  <a:srgbClr val="953735"/>
                </a:solidFill>
              </a:rPr>
              <a:t>YOU</a:t>
            </a:r>
            <a:r>
              <a:rPr lang="ja-JP" altLang="en-US" b="1" dirty="0">
                <a:solidFill>
                  <a:srgbClr val="953735"/>
                </a:solidFill>
                <a:latin typeface="Arial"/>
              </a:rPr>
              <a:t>’</a:t>
            </a:r>
            <a:r>
              <a:rPr lang="en-US" b="1" dirty="0">
                <a:solidFill>
                  <a:srgbClr val="953735"/>
                </a:solidFill>
              </a:rPr>
              <a:t>RE OUTTA HERE!</a:t>
            </a:r>
          </a:p>
        </p:txBody>
      </p:sp>
      <p:sp>
        <p:nvSpPr>
          <p:cNvPr id="58370" name="Rectangle 2"/>
          <p:cNvSpPr>
            <a:spLocks noGrp="1" noChangeArrowheads="1"/>
          </p:cNvSpPr>
          <p:nvPr>
            <p:ph type="body" idx="1"/>
          </p:nvPr>
        </p:nvSpPr>
        <p:spPr>
          <a:xfrm>
            <a:off x="4869180" y="1668780"/>
            <a:ext cx="3451860" cy="4446270"/>
          </a:xfrm>
          <a:ln/>
        </p:spPr>
        <p:txBody>
          <a:bodyPr/>
          <a:lstStyle/>
          <a:p>
            <a:pPr marL="262890" indent="0" algn="ctr">
              <a:buNone/>
            </a:pPr>
            <a:r>
              <a:rPr lang="en-US" sz="4300" b="1" dirty="0" smtClean="0">
                <a:solidFill>
                  <a:srgbClr val="953735"/>
                </a:solidFill>
              </a:rPr>
              <a:t>See you in 2 years!</a:t>
            </a:r>
            <a:endParaRPr lang="en-US" sz="4300" b="1" dirty="0">
              <a:solidFill>
                <a:srgbClr val="953735"/>
              </a:solidFill>
            </a:endParaRPr>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10" y="2148840"/>
            <a:ext cx="3063240" cy="408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340005360"/>
      </p:ext>
    </p:extLst>
  </p:cSld>
  <p:clrMapOvr>
    <a:masterClrMapping/>
  </p:clrMapOvr>
  <mc:AlternateContent xmlns:mc="http://schemas.openxmlformats.org/markup-compatibility/2006" xmlns:p14="http://schemas.microsoft.com/office/powerpoint/2010/main">
    <mc:Choice Requires="p14">
      <p:transition spd="med">
        <p14:flip dir="l"/>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nodeType="clickEffect">
                                  <p:stCondLst>
                                    <p:cond delay="0"/>
                                  </p:stCondLst>
                                  <p:childTnLst>
                                    <p:animEffect transition="out" filter="wipe(up)">
                                      <p:cBhvr>
                                        <p:cTn id="6" dur="500"/>
                                        <p:tgtEl>
                                          <p:spTgt spid="58371"/>
                                        </p:tgtEl>
                                      </p:cBhvr>
                                    </p:animEffect>
                                    <p:set>
                                      <p:cBhvr>
                                        <p:cTn id="7" dur="1" fill="hold">
                                          <p:stCondLst>
                                            <p:cond delay="499"/>
                                          </p:stCondLst>
                                        </p:cTn>
                                        <p:tgtEl>
                                          <p:spTgt spid="58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BBS Licentiates: Record Retention</a:t>
            </a:r>
            <a:endParaRPr lang="en-US" b="1" dirty="0">
              <a:solidFill>
                <a:srgbClr val="953735"/>
              </a:solidFill>
            </a:endParaRPr>
          </a:p>
        </p:txBody>
      </p:sp>
      <p:sp>
        <p:nvSpPr>
          <p:cNvPr id="3" name="Content Placeholder 2"/>
          <p:cNvSpPr>
            <a:spLocks noGrp="1"/>
          </p:cNvSpPr>
          <p:nvPr>
            <p:ph idx="1"/>
          </p:nvPr>
        </p:nvSpPr>
        <p:spPr>
          <a:xfrm>
            <a:off x="457200" y="1574800"/>
            <a:ext cx="8229600" cy="4525963"/>
          </a:xfrm>
        </p:spPr>
        <p:txBody>
          <a:bodyPr>
            <a:normAutofit fontScale="25000" lnSpcReduction="20000"/>
          </a:bodyPr>
          <a:lstStyle/>
          <a:p>
            <a:pPr marL="0" indent="0">
              <a:buNone/>
            </a:pPr>
            <a:r>
              <a:rPr lang="en-US" sz="5900" b="1" dirty="0" smtClean="0">
                <a:solidFill>
                  <a:srgbClr val="953735"/>
                </a:solidFill>
              </a:rPr>
              <a:t>  </a:t>
            </a:r>
            <a:r>
              <a:rPr lang="en-US" sz="11200" b="1" dirty="0" smtClean="0">
                <a:solidFill>
                  <a:srgbClr val="953735"/>
                </a:solidFill>
              </a:rPr>
              <a:t> Per SB578 (</a:t>
            </a:r>
            <a:r>
              <a:rPr lang="en-US" sz="11200" b="1" dirty="0" err="1" smtClean="0">
                <a:solidFill>
                  <a:srgbClr val="953735"/>
                </a:solidFill>
              </a:rPr>
              <a:t>Wyland</a:t>
            </a:r>
            <a:r>
              <a:rPr lang="en-US" sz="11200" b="1" dirty="0" smtClean="0">
                <a:solidFill>
                  <a:srgbClr val="953735"/>
                </a:solidFill>
              </a:rPr>
              <a:t>), records dated for all service  </a:t>
            </a:r>
          </a:p>
          <a:p>
            <a:pPr marL="0" indent="0">
              <a:buNone/>
            </a:pPr>
            <a:r>
              <a:rPr lang="en-US" sz="11200" b="1" dirty="0">
                <a:solidFill>
                  <a:srgbClr val="953735"/>
                </a:solidFill>
              </a:rPr>
              <a:t> </a:t>
            </a:r>
            <a:r>
              <a:rPr lang="en-US" sz="11200" b="1" dirty="0" smtClean="0">
                <a:solidFill>
                  <a:srgbClr val="953735"/>
                </a:solidFill>
              </a:rPr>
              <a:t>  recipients whose care is terminated as of 1/1/15.  </a:t>
            </a:r>
          </a:p>
          <a:p>
            <a:pPr marL="0" indent="0">
              <a:buNone/>
            </a:pPr>
            <a:r>
              <a:rPr lang="en-US" sz="11200" b="1" dirty="0">
                <a:solidFill>
                  <a:srgbClr val="953735"/>
                </a:solidFill>
              </a:rPr>
              <a:t> </a:t>
            </a:r>
            <a:r>
              <a:rPr lang="en-US" sz="11200" b="1" dirty="0" smtClean="0">
                <a:solidFill>
                  <a:srgbClr val="953735"/>
                </a:solidFill>
              </a:rPr>
              <a:t>  Retention is for 7 years for adults and 7 years after</a:t>
            </a:r>
          </a:p>
          <a:p>
            <a:pPr marL="0" indent="0">
              <a:buNone/>
            </a:pPr>
            <a:r>
              <a:rPr lang="en-US" sz="11200" b="1" dirty="0">
                <a:solidFill>
                  <a:srgbClr val="953735"/>
                </a:solidFill>
              </a:rPr>
              <a:t> </a:t>
            </a:r>
            <a:r>
              <a:rPr lang="en-US" sz="11200" b="1" dirty="0" smtClean="0">
                <a:solidFill>
                  <a:srgbClr val="953735"/>
                </a:solidFill>
              </a:rPr>
              <a:t>   minors turn 18.</a:t>
            </a:r>
          </a:p>
          <a:p>
            <a:endParaRPr lang="en-US" sz="11200" b="1" dirty="0">
              <a:solidFill>
                <a:srgbClr val="953735"/>
              </a:solidFill>
            </a:endParaRPr>
          </a:p>
          <a:p>
            <a:endParaRPr lang="en-US" sz="11200" b="1" dirty="0" smtClean="0">
              <a:solidFill>
                <a:srgbClr val="953735"/>
              </a:solidFill>
            </a:endParaRPr>
          </a:p>
          <a:p>
            <a:pPr marL="0" indent="0">
              <a:buNone/>
            </a:pPr>
            <a:r>
              <a:rPr lang="en-US" sz="11200" b="1" dirty="0" smtClean="0">
                <a:solidFill>
                  <a:srgbClr val="953735"/>
                </a:solidFill>
              </a:rPr>
              <a:t>   BUT: The best legal advice is to keep adult records </a:t>
            </a:r>
          </a:p>
          <a:p>
            <a:pPr marL="0" indent="0">
              <a:buNone/>
            </a:pPr>
            <a:r>
              <a:rPr lang="en-US" sz="11200" b="1" dirty="0">
                <a:solidFill>
                  <a:srgbClr val="953735"/>
                </a:solidFill>
              </a:rPr>
              <a:t> </a:t>
            </a:r>
            <a:r>
              <a:rPr lang="en-US" sz="11200" b="1" dirty="0" smtClean="0">
                <a:solidFill>
                  <a:srgbClr val="953735"/>
                </a:solidFill>
              </a:rPr>
              <a:t>  for 10 years (California Adults), when California </a:t>
            </a:r>
          </a:p>
          <a:p>
            <a:pPr marL="0" indent="0">
              <a:buNone/>
            </a:pPr>
            <a:r>
              <a:rPr lang="en-US" sz="11200" b="1" dirty="0">
                <a:solidFill>
                  <a:srgbClr val="953735"/>
                </a:solidFill>
              </a:rPr>
              <a:t> </a:t>
            </a:r>
            <a:r>
              <a:rPr lang="en-US" sz="11200" b="1" dirty="0" smtClean="0">
                <a:solidFill>
                  <a:srgbClr val="953735"/>
                </a:solidFill>
              </a:rPr>
              <a:t>  minors turn 28, and for non-Californians,  keep them  </a:t>
            </a:r>
          </a:p>
          <a:p>
            <a:pPr marL="0" indent="0">
              <a:buNone/>
            </a:pPr>
            <a:r>
              <a:rPr lang="en-US" sz="11200" b="1" dirty="0">
                <a:solidFill>
                  <a:srgbClr val="953735"/>
                </a:solidFill>
              </a:rPr>
              <a:t> </a:t>
            </a:r>
            <a:r>
              <a:rPr lang="en-US" sz="11200" b="1" dirty="0" smtClean="0">
                <a:solidFill>
                  <a:srgbClr val="953735"/>
                </a:solidFill>
              </a:rPr>
              <a:t>  forever.  </a:t>
            </a:r>
          </a:p>
        </p:txBody>
      </p:sp>
      <p:sp>
        <p:nvSpPr>
          <p:cNvPr id="4" name="Slide Number Placeholder 3"/>
          <p:cNvSpPr>
            <a:spLocks noGrp="1"/>
          </p:cNvSpPr>
          <p:nvPr>
            <p:ph type="sldNum" sz="quarter" idx="12"/>
          </p:nvPr>
        </p:nvSpPr>
        <p:spPr/>
        <p:txBody>
          <a:bodyPr/>
          <a:lstStyle/>
          <a:p>
            <a:fld id="{1138177B-0515-8D47-86BB-80A1131CCBBD}" type="slidenum">
              <a:rPr lang="en-US" smtClean="0"/>
              <a:t>6</a:t>
            </a:fld>
            <a:endParaRPr lang="en-US"/>
          </a:p>
        </p:txBody>
      </p:sp>
    </p:spTree>
    <p:extLst>
      <p:ext uri="{BB962C8B-B14F-4D97-AF65-F5344CB8AC3E}">
        <p14:creationId xmlns:p14="http://schemas.microsoft.com/office/powerpoint/2010/main" val="101365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53735"/>
                </a:solidFill>
              </a:rPr>
              <a:t>BBS Licentiates: Record Retention</a:t>
            </a:r>
            <a:endParaRPr lang="en-US" b="1" dirty="0">
              <a:solidFill>
                <a:srgbClr val="953735"/>
              </a:solidFill>
            </a:endParaRPr>
          </a:p>
        </p:txBody>
      </p:sp>
      <p:sp>
        <p:nvSpPr>
          <p:cNvPr id="3" name="Content Placeholder 2"/>
          <p:cNvSpPr>
            <a:spLocks noGrp="1"/>
          </p:cNvSpPr>
          <p:nvPr>
            <p:ph idx="1"/>
          </p:nvPr>
        </p:nvSpPr>
        <p:spPr>
          <a:xfrm>
            <a:off x="863600" y="1600200"/>
            <a:ext cx="8229600" cy="4525963"/>
          </a:xfrm>
        </p:spPr>
        <p:txBody>
          <a:bodyPr>
            <a:normAutofit fontScale="70000" lnSpcReduction="20000"/>
          </a:bodyPr>
          <a:lstStyle/>
          <a:p>
            <a:endParaRPr lang="en-US" sz="6000" dirty="0" smtClean="0"/>
          </a:p>
          <a:p>
            <a:pPr marL="0" indent="0">
              <a:buNone/>
            </a:pPr>
            <a:r>
              <a:rPr lang="en-US" sz="6000" dirty="0" smtClean="0"/>
              <a:t>       </a:t>
            </a:r>
            <a:r>
              <a:rPr lang="en-US" sz="6000" b="1" dirty="0" smtClean="0">
                <a:solidFill>
                  <a:srgbClr val="953735"/>
                </a:solidFill>
              </a:rPr>
              <a:t>Why?    </a:t>
            </a:r>
          </a:p>
          <a:p>
            <a:pPr marL="0" indent="0">
              <a:buNone/>
            </a:pPr>
            <a:endParaRPr lang="en-US" sz="6000" b="1" dirty="0" smtClean="0">
              <a:solidFill>
                <a:srgbClr val="953735"/>
              </a:solidFill>
            </a:endParaRPr>
          </a:p>
          <a:p>
            <a:pPr marL="0" indent="0">
              <a:buNone/>
            </a:pPr>
            <a:r>
              <a:rPr lang="en-US" sz="6000" b="1" dirty="0" smtClean="0">
                <a:solidFill>
                  <a:srgbClr val="953735"/>
                </a:solidFill>
              </a:rPr>
              <a:t>    Statutes of limitations on      </a:t>
            </a:r>
          </a:p>
          <a:p>
            <a:pPr marL="0" indent="0">
              <a:buNone/>
            </a:pPr>
            <a:r>
              <a:rPr lang="en-US" sz="6000" b="1" dirty="0">
                <a:solidFill>
                  <a:srgbClr val="953735"/>
                </a:solidFill>
              </a:rPr>
              <a:t> </a:t>
            </a:r>
            <a:r>
              <a:rPr lang="en-US" sz="6000" b="1" dirty="0" smtClean="0">
                <a:solidFill>
                  <a:srgbClr val="953735"/>
                </a:solidFill>
              </a:rPr>
              <a:t>         board actions apply </a:t>
            </a:r>
          </a:p>
          <a:p>
            <a:pPr marL="0" indent="0">
              <a:buNone/>
            </a:pPr>
            <a:r>
              <a:rPr lang="en-US" sz="6000" b="1" dirty="0" smtClean="0">
                <a:solidFill>
                  <a:srgbClr val="953735"/>
                </a:solidFill>
              </a:rPr>
              <a:t>    solely to California licensing    </a:t>
            </a:r>
          </a:p>
          <a:p>
            <a:pPr marL="0" indent="0">
              <a:buNone/>
            </a:pPr>
            <a:r>
              <a:rPr lang="en-US" sz="6000" b="1" dirty="0">
                <a:solidFill>
                  <a:srgbClr val="953735"/>
                </a:solidFill>
              </a:rPr>
              <a:t> </a:t>
            </a:r>
            <a:r>
              <a:rPr lang="en-US" sz="6000" b="1" dirty="0" smtClean="0">
                <a:solidFill>
                  <a:srgbClr val="953735"/>
                </a:solidFill>
              </a:rPr>
              <a:t>                    boards.</a:t>
            </a:r>
          </a:p>
          <a:p>
            <a:endParaRPr lang="en-US" sz="5800" dirty="0" smtClean="0"/>
          </a:p>
        </p:txBody>
      </p:sp>
      <p:sp>
        <p:nvSpPr>
          <p:cNvPr id="4" name="Slide Number Placeholder 3"/>
          <p:cNvSpPr>
            <a:spLocks noGrp="1"/>
          </p:cNvSpPr>
          <p:nvPr>
            <p:ph type="sldNum" sz="quarter" idx="12"/>
          </p:nvPr>
        </p:nvSpPr>
        <p:spPr/>
        <p:txBody>
          <a:bodyPr/>
          <a:lstStyle/>
          <a:p>
            <a:fld id="{1138177B-0515-8D47-86BB-80A1131CCBBD}" type="slidenum">
              <a:rPr lang="en-US" smtClean="0"/>
              <a:t>7</a:t>
            </a:fld>
            <a:endParaRPr lang="en-US"/>
          </a:p>
        </p:txBody>
      </p:sp>
      <p:pic>
        <p:nvPicPr>
          <p:cNvPr id="5" name="Picture 4"/>
          <p:cNvPicPr>
            <a:picLocks noChangeAspect="1"/>
          </p:cNvPicPr>
          <p:nvPr/>
        </p:nvPicPr>
        <p:blipFill>
          <a:blip r:embed="rId2"/>
          <a:stretch>
            <a:fillRect/>
          </a:stretch>
        </p:blipFill>
        <p:spPr>
          <a:xfrm>
            <a:off x="4564888" y="1790700"/>
            <a:ext cx="1029442" cy="1409700"/>
          </a:xfrm>
          <a:prstGeom prst="rect">
            <a:avLst/>
          </a:prstGeom>
        </p:spPr>
      </p:pic>
    </p:spTree>
    <p:extLst>
      <p:ext uri="{BB962C8B-B14F-4D97-AF65-F5344CB8AC3E}">
        <p14:creationId xmlns:p14="http://schemas.microsoft.com/office/powerpoint/2010/main" val="141845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953735"/>
                </a:solidFill>
              </a:rPr>
              <a:t>Telehealth</a:t>
            </a:r>
            <a:endParaRPr lang="en-US" b="1" dirty="0">
              <a:solidFill>
                <a:srgbClr val="953735"/>
              </a:solidFill>
            </a:endParaRPr>
          </a:p>
        </p:txBody>
      </p:sp>
      <p:sp>
        <p:nvSpPr>
          <p:cNvPr id="3" name="Content Placeholder 2"/>
          <p:cNvSpPr>
            <a:spLocks noGrp="1"/>
          </p:cNvSpPr>
          <p:nvPr>
            <p:ph idx="1"/>
          </p:nvPr>
        </p:nvSpPr>
        <p:spPr/>
        <p:txBody>
          <a:bodyPr>
            <a:normAutofit/>
          </a:bodyPr>
          <a:lstStyle/>
          <a:p>
            <a:pPr marL="0" indent="0">
              <a:buNone/>
            </a:pPr>
            <a:r>
              <a:rPr lang="en-US" b="1" dirty="0" smtClean="0">
                <a:solidFill>
                  <a:srgbClr val="953735"/>
                </a:solidFill>
              </a:rPr>
              <a:t>First Issue: sending services across state and </a:t>
            </a:r>
          </a:p>
          <a:p>
            <a:pPr marL="0" indent="0">
              <a:buNone/>
            </a:pPr>
            <a:r>
              <a:rPr lang="en-US" b="1" dirty="0" smtClean="0">
                <a:solidFill>
                  <a:srgbClr val="953735"/>
                </a:solidFill>
              </a:rPr>
              <a:t>National borders:  California takes a stand?</a:t>
            </a:r>
          </a:p>
          <a:p>
            <a:pPr marL="0" indent="0">
              <a:buNone/>
            </a:pPr>
            <a:endParaRPr lang="en-US" b="1" dirty="0">
              <a:solidFill>
                <a:srgbClr val="953735"/>
              </a:solidFill>
            </a:endParaRPr>
          </a:p>
          <a:p>
            <a:pPr marL="0" indent="0">
              <a:buNone/>
            </a:pPr>
            <a:r>
              <a:rPr lang="en-US" b="1" dirty="0" smtClean="0">
                <a:solidFill>
                  <a:srgbClr val="953735"/>
                </a:solidFill>
              </a:rPr>
              <a:t>Second issue:  use a protected platform</a:t>
            </a:r>
            <a:br>
              <a:rPr lang="en-US" b="1" dirty="0" smtClean="0">
                <a:solidFill>
                  <a:srgbClr val="953735"/>
                </a:solidFill>
              </a:rPr>
            </a:br>
            <a:r>
              <a:rPr lang="en-US" b="1" dirty="0" smtClean="0">
                <a:solidFill>
                  <a:srgbClr val="953735"/>
                </a:solidFill>
              </a:rPr>
              <a:t/>
            </a:r>
            <a:br>
              <a:rPr lang="en-US" b="1" dirty="0" smtClean="0">
                <a:solidFill>
                  <a:srgbClr val="953735"/>
                </a:solidFill>
              </a:rPr>
            </a:br>
            <a:r>
              <a:rPr lang="en-US" b="1" dirty="0" smtClean="0">
                <a:solidFill>
                  <a:srgbClr val="953735"/>
                </a:solidFill>
              </a:rPr>
              <a:t>Third issue:  What are the chances of legal problems developing from </a:t>
            </a:r>
            <a:r>
              <a:rPr lang="en-US" b="1" dirty="0" err="1" smtClean="0">
                <a:solidFill>
                  <a:srgbClr val="953735"/>
                </a:solidFill>
              </a:rPr>
              <a:t>telehealth</a:t>
            </a:r>
            <a:r>
              <a:rPr lang="en-US" b="1" dirty="0" smtClean="0">
                <a:solidFill>
                  <a:srgbClr val="953735"/>
                </a:solidFill>
              </a:rPr>
              <a:t> use?</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1138177B-0515-8D47-86BB-80A1131CCBBD}" type="slidenum">
              <a:rPr lang="en-US" smtClean="0"/>
              <a:t>8</a:t>
            </a:fld>
            <a:endParaRPr lang="en-US"/>
          </a:p>
        </p:txBody>
      </p:sp>
    </p:spTree>
    <p:extLst>
      <p:ext uri="{BB962C8B-B14F-4D97-AF65-F5344CB8AC3E}">
        <p14:creationId xmlns:p14="http://schemas.microsoft.com/office/powerpoint/2010/main" val="14257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38177B-0515-8D47-86BB-80A1131CCBBD}" type="slidenum">
              <a:rPr lang="en-US" smtClean="0"/>
              <a:t>9</a:t>
            </a:fld>
            <a:endParaRPr lang="en-US"/>
          </a:p>
        </p:txBody>
      </p:sp>
      <p:sp>
        <p:nvSpPr>
          <p:cNvPr id="5" name="Rectangle 4"/>
          <p:cNvSpPr/>
          <p:nvPr/>
        </p:nvSpPr>
        <p:spPr>
          <a:xfrm>
            <a:off x="203200" y="327255"/>
            <a:ext cx="8940800" cy="1446550"/>
          </a:xfrm>
          <a:prstGeom prst="rect">
            <a:avLst/>
          </a:prstGeom>
        </p:spPr>
        <p:txBody>
          <a:bodyPr wrap="square">
            <a:spAutoFit/>
          </a:bodyPr>
          <a:lstStyle/>
          <a:p>
            <a:pPr algn="ctr"/>
            <a:r>
              <a:rPr lang="en-US" sz="4400" b="1" dirty="0" err="1" smtClean="0">
                <a:solidFill>
                  <a:srgbClr val="953735"/>
                </a:solidFill>
              </a:rPr>
              <a:t>Telehealth</a:t>
            </a:r>
            <a:r>
              <a:rPr lang="en-US" sz="4400" b="1" dirty="0" smtClean="0">
                <a:solidFill>
                  <a:srgbClr val="953735"/>
                </a:solidFill>
              </a:rPr>
              <a:t> – California Regulations</a:t>
            </a:r>
          </a:p>
          <a:p>
            <a:pPr algn="ctr"/>
            <a:endParaRPr lang="en-US" sz="4400" b="1" dirty="0" smtClean="0">
              <a:solidFill>
                <a:srgbClr val="953735"/>
              </a:solidFill>
            </a:endParaRPr>
          </a:p>
        </p:txBody>
      </p:sp>
      <p:sp>
        <p:nvSpPr>
          <p:cNvPr id="6" name="TextBox 5"/>
          <p:cNvSpPr txBox="1"/>
          <p:nvPr/>
        </p:nvSpPr>
        <p:spPr>
          <a:xfrm>
            <a:off x="802967" y="2514600"/>
            <a:ext cx="7843012" cy="1323439"/>
          </a:xfrm>
          <a:prstGeom prst="rect">
            <a:avLst/>
          </a:prstGeom>
          <a:noFill/>
        </p:spPr>
        <p:txBody>
          <a:bodyPr wrap="none" rtlCol="0">
            <a:spAutoFit/>
          </a:bodyPr>
          <a:lstStyle/>
          <a:p>
            <a:pPr algn="ctr"/>
            <a:r>
              <a:rPr lang="en-US" sz="4000" b="1" dirty="0" smtClean="0">
                <a:solidFill>
                  <a:srgbClr val="953735"/>
                </a:solidFill>
              </a:rPr>
              <a:t>Title 16, Division 18, California Code</a:t>
            </a:r>
          </a:p>
          <a:p>
            <a:pPr algn="ctr"/>
            <a:r>
              <a:rPr lang="en-US" sz="4000" b="1" dirty="0" smtClean="0">
                <a:solidFill>
                  <a:srgbClr val="953735"/>
                </a:solidFill>
              </a:rPr>
              <a:t> of Regulations</a:t>
            </a:r>
            <a:endParaRPr lang="en-US" sz="4000" b="1" dirty="0">
              <a:solidFill>
                <a:srgbClr val="953735"/>
              </a:solidFill>
            </a:endParaRPr>
          </a:p>
        </p:txBody>
      </p:sp>
    </p:spTree>
    <p:extLst>
      <p:ext uri="{BB962C8B-B14F-4D97-AF65-F5344CB8AC3E}">
        <p14:creationId xmlns:p14="http://schemas.microsoft.com/office/powerpoint/2010/main" val="2243173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2199</TotalTime>
  <Words>2017</Words>
  <Application>Microsoft Macintosh PowerPoint</Application>
  <PresentationFormat>On-screen Show (4:3)</PresentationFormat>
  <Paragraphs>485</Paragraphs>
  <Slides>54</Slides>
  <Notes>6</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What Goes Around……</vt:lpstr>
      <vt:lpstr>Introduction</vt:lpstr>
      <vt:lpstr>Theme for the Workshop</vt:lpstr>
      <vt:lpstr>California’s Child Abuse/Neglect Reporting Act</vt:lpstr>
      <vt:lpstr>Increased Risk for Custody Evaluators</vt:lpstr>
      <vt:lpstr>BBS Licentiates: Record Retention</vt:lpstr>
      <vt:lpstr>BBS Licentiates: Record Retention</vt:lpstr>
      <vt:lpstr>Telehealth</vt:lpstr>
      <vt:lpstr>PowerPoint Presentation</vt:lpstr>
      <vt:lpstr>Available Platforms</vt:lpstr>
      <vt:lpstr>Legal Problems for Telehealth</vt:lpstr>
      <vt:lpstr>Legal Problems for Telehealth</vt:lpstr>
      <vt:lpstr>Serious Threats of Physical Harm</vt:lpstr>
      <vt:lpstr>PowerPoint Presentation</vt:lpstr>
      <vt:lpstr>Two Major Projects of Mine</vt:lpstr>
      <vt:lpstr>BUSINESS AND PROFESSIONS CODE SECTION 820-828  </vt:lpstr>
      <vt:lpstr>PowerPoint Presentation</vt:lpstr>
      <vt:lpstr>PowerPoint Presentation</vt:lpstr>
      <vt:lpstr>PowerPoint Presentation</vt:lpstr>
      <vt:lpstr>So How About a Statute That Says:</vt:lpstr>
      <vt:lpstr>Practice-Legacy Programs, LLC</vt:lpstr>
      <vt:lpstr>Practice-Legacy Programs, LLC</vt:lpstr>
      <vt:lpstr>Practice-Legacy Programs, LLC</vt:lpstr>
      <vt:lpstr>Practice-Legacy Programs, LLC</vt:lpstr>
      <vt:lpstr>Practice-Legacy Programs, LLC</vt:lpstr>
      <vt:lpstr>Practice-Legacy Programs, LLC</vt:lpstr>
      <vt:lpstr>Clinicians in Court</vt:lpstr>
      <vt:lpstr>Clinicians in Court</vt:lpstr>
      <vt:lpstr>WITNESSES AND FEES</vt:lpstr>
      <vt:lpstr>Include This Clause In Your informed Consent Document!!</vt:lpstr>
      <vt:lpstr>    Supervision http://www.e-psychologist.org/index.iml?mdl=examExams.mdl&amp;Exam_ID=33</vt:lpstr>
      <vt:lpstr>THE BAD NEWS: IT’S “RESOURCE-INTENSIVE”</vt:lpstr>
      <vt:lpstr>   LABOR LAW</vt:lpstr>
      <vt:lpstr>VICARIOUS LIABILITY</vt:lpstr>
      <vt:lpstr>   NEGLIGENT SUPERVISION</vt:lpstr>
      <vt:lpstr>SUICIDE RISK MANAGEMENT</vt:lpstr>
      <vt:lpstr>PowerPoint Presentation</vt:lpstr>
      <vt:lpstr>PowerPoint Presentation</vt:lpstr>
      <vt:lpstr>PowerPoint Presentation</vt:lpstr>
      <vt:lpstr>PowerPoint Presentation</vt:lpstr>
      <vt:lpstr>Selected Slippery Slopes</vt:lpstr>
      <vt:lpstr>Selected Slippery Slopes</vt:lpstr>
      <vt:lpstr>Selected Slippery Slopes</vt:lpstr>
      <vt:lpstr>Selected Slippery Slopes</vt:lpstr>
      <vt:lpstr>Selected Slippery Slopes</vt:lpstr>
      <vt:lpstr>Selected Slippery Slopes</vt:lpstr>
      <vt:lpstr>Selected Slippery Slopes</vt:lpstr>
      <vt:lpstr>Selected Slippery Slopes</vt:lpstr>
      <vt:lpstr>“Side Businesses”</vt:lpstr>
      <vt:lpstr>PowerPoint Presentation</vt:lpstr>
      <vt:lpstr>PowerPoint Presentation</vt:lpstr>
      <vt:lpstr>PowerPoint Presentation</vt:lpstr>
      <vt:lpstr>PowerPoint Presentation</vt:lpstr>
      <vt:lpstr>YOU’RE OUTTA HERE!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Goes Around……</dc:title>
  <dc:creator>Steve Frankel</dc:creator>
  <cp:lastModifiedBy>Steve Frankel</cp:lastModifiedBy>
  <cp:revision>35</cp:revision>
  <dcterms:created xsi:type="dcterms:W3CDTF">2015-12-29T00:37:43Z</dcterms:created>
  <dcterms:modified xsi:type="dcterms:W3CDTF">2016-05-12T19:03:35Z</dcterms:modified>
</cp:coreProperties>
</file>